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797675" cy="9929800"/>
  <p:embeddedFontLst>
    <p:embeddedFont>
      <p:font typeface="Raleway"/>
      <p:regular r:id="rId25"/>
      <p:bold r:id="rId26"/>
      <p:italic r:id="rId27"/>
      <p:boldItalic r:id="rId28"/>
    </p:embeddedFont>
    <p:embeddedFont>
      <p:font typeface="Tahoma"/>
      <p:regular r:id="rId29"/>
      <p:bold r:id="rId30"/>
    </p:embeddedFont>
    <p:embeddedFont>
      <p:font typeface="Livvic"/>
      <p:regular r:id="rId31"/>
      <p:bold r:id="rId32"/>
      <p:italic r:id="rId33"/>
      <p:boldItalic r:id="rId34"/>
    </p:embeddedFont>
    <p:embeddedFont>
      <p:font typeface="Catamaran Light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11">
          <p15:clr>
            <a:srgbClr val="A4A3A4"/>
          </p15:clr>
        </p15:guide>
        <p15:guide id="2" pos="265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gzPkaaHmUo3oFAn3S0s/heTzOu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11" orient="horz"/>
        <p:guide pos="265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Tahom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ivvic-regular.fntdata"/><Relationship Id="rId30" Type="http://schemas.openxmlformats.org/officeDocument/2006/relationships/font" Target="fonts/Tahoma-bold.fntdata"/><Relationship Id="rId11" Type="http://schemas.openxmlformats.org/officeDocument/2006/relationships/slide" Target="slides/slide5.xml"/><Relationship Id="rId33" Type="http://schemas.openxmlformats.org/officeDocument/2006/relationships/font" Target="fonts/Livvic-italic.fntdata"/><Relationship Id="rId10" Type="http://schemas.openxmlformats.org/officeDocument/2006/relationships/slide" Target="slides/slide4.xml"/><Relationship Id="rId32" Type="http://schemas.openxmlformats.org/officeDocument/2006/relationships/font" Target="fonts/Livvic-bold.fntdata"/><Relationship Id="rId13" Type="http://schemas.openxmlformats.org/officeDocument/2006/relationships/slide" Target="slides/slide7.xml"/><Relationship Id="rId35" Type="http://schemas.openxmlformats.org/officeDocument/2006/relationships/font" Target="fonts/CatamaranLight-regular.fntdata"/><Relationship Id="rId12" Type="http://schemas.openxmlformats.org/officeDocument/2006/relationships/slide" Target="slides/slide6.xml"/><Relationship Id="rId34" Type="http://schemas.openxmlformats.org/officeDocument/2006/relationships/font" Target="fonts/Livvic-boldItalic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CatamaranLight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457033c26_0_0:notes"/>
          <p:cNvSpPr/>
          <p:nvPr>
            <p:ph idx="2" type="sldImg"/>
          </p:nvPr>
        </p:nvSpPr>
        <p:spPr>
          <a:xfrm>
            <a:off x="88900" y="744538"/>
            <a:ext cx="66198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457033c26_0_0:notes"/>
          <p:cNvSpPr txBox="1"/>
          <p:nvPr>
            <p:ph idx="1" type="body"/>
          </p:nvPr>
        </p:nvSpPr>
        <p:spPr>
          <a:xfrm>
            <a:off x="679768" y="4716661"/>
            <a:ext cx="54381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0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3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s-MX"/>
              <a:t>La identidad de una organización se relaciona con el conocimiento y percepción que los socios y agentes externos de la organización tienen respecto de la naturaleza de la agrupación, de las actividades a las que se dedica y de su proyecto futuro.</a:t>
            </a:r>
            <a:endParaRPr/>
          </a:p>
        </p:txBody>
      </p:sp>
      <p:sp>
        <p:nvSpPr>
          <p:cNvPr id="307" name="Google Shape;307;p13:notes"/>
          <p:cNvSpPr txBox="1"/>
          <p:nvPr>
            <p:ph idx="12" type="sldNum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4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5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6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7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88900" y="744538"/>
            <a:ext cx="6619875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6">
  <p:cSld name="CUSTOM_11_1_2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22"/>
          <p:cNvSpPr txBox="1"/>
          <p:nvPr>
            <p:ph idx="1" type="subTitle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9" name="Google Shape;29;p26"/>
          <p:cNvPicPr preferRelativeResize="0"/>
          <p:nvPr/>
        </p:nvPicPr>
        <p:blipFill rotWithShape="1">
          <a:blip r:embed="rId2">
            <a:alphaModFix/>
          </a:blip>
          <a:srcRect b="0" l="0" r="0" t="-546"/>
          <a:stretch/>
        </p:blipFill>
        <p:spPr>
          <a:xfrm>
            <a:off x="0" y="-84841"/>
            <a:ext cx="1013367" cy="52614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6"/>
          <p:cNvSpPr/>
          <p:nvPr/>
        </p:nvSpPr>
        <p:spPr>
          <a:xfrm>
            <a:off x="-1" y="2347274"/>
            <a:ext cx="84841" cy="2833576"/>
          </a:xfrm>
          <a:prstGeom prst="rect">
            <a:avLst/>
          </a:prstGeom>
          <a:solidFill>
            <a:srgbClr val="004A9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16" y="0"/>
            <a:ext cx="17308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6510" y="275286"/>
            <a:ext cx="862680" cy="34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36" name="Google Shape;36;p27"/>
          <p:cNvPicPr preferRelativeResize="0"/>
          <p:nvPr/>
        </p:nvPicPr>
        <p:blipFill rotWithShape="1">
          <a:blip r:embed="rId2">
            <a:alphaModFix/>
          </a:blip>
          <a:srcRect b="0" l="0" r="0" t="-546"/>
          <a:stretch/>
        </p:blipFill>
        <p:spPr>
          <a:xfrm>
            <a:off x="0" y="-84841"/>
            <a:ext cx="1013367" cy="526143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7"/>
          <p:cNvSpPr/>
          <p:nvPr/>
        </p:nvSpPr>
        <p:spPr>
          <a:xfrm>
            <a:off x="-1" y="2347274"/>
            <a:ext cx="84841" cy="2833576"/>
          </a:xfrm>
          <a:prstGeom prst="rect">
            <a:avLst/>
          </a:prstGeom>
          <a:solidFill>
            <a:srgbClr val="004A9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16" y="0"/>
            <a:ext cx="17308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6510" y="275286"/>
            <a:ext cx="862680" cy="34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46" name="Google Shape;46;p28"/>
          <p:cNvPicPr preferRelativeResize="0"/>
          <p:nvPr/>
        </p:nvPicPr>
        <p:blipFill rotWithShape="1">
          <a:blip r:embed="rId2">
            <a:alphaModFix/>
          </a:blip>
          <a:srcRect b="0" l="0" r="0" t="-546"/>
          <a:stretch/>
        </p:blipFill>
        <p:spPr>
          <a:xfrm>
            <a:off x="0" y="-84841"/>
            <a:ext cx="1013367" cy="526143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8"/>
          <p:cNvSpPr/>
          <p:nvPr/>
        </p:nvSpPr>
        <p:spPr>
          <a:xfrm>
            <a:off x="-1" y="2347274"/>
            <a:ext cx="84841" cy="2833576"/>
          </a:xfrm>
          <a:prstGeom prst="rect">
            <a:avLst/>
          </a:prstGeom>
          <a:solidFill>
            <a:srgbClr val="004A9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16" y="0"/>
            <a:ext cx="17308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6510" y="275286"/>
            <a:ext cx="862680" cy="34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53" name="Google Shape;53;p29"/>
          <p:cNvPicPr preferRelativeResize="0"/>
          <p:nvPr/>
        </p:nvPicPr>
        <p:blipFill rotWithShape="1">
          <a:blip r:embed="rId2">
            <a:alphaModFix/>
          </a:blip>
          <a:srcRect b="0" l="0" r="0" t="-546"/>
          <a:stretch/>
        </p:blipFill>
        <p:spPr>
          <a:xfrm>
            <a:off x="0" y="-84841"/>
            <a:ext cx="1013367" cy="526143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/>
          <p:nvPr/>
        </p:nvSpPr>
        <p:spPr>
          <a:xfrm>
            <a:off x="-1" y="2347274"/>
            <a:ext cx="84841" cy="2833576"/>
          </a:xfrm>
          <a:prstGeom prst="rect">
            <a:avLst/>
          </a:prstGeom>
          <a:solidFill>
            <a:srgbClr val="004A9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8316" y="0"/>
            <a:ext cx="17308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16510" y="275286"/>
            <a:ext cx="862680" cy="344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9" name="Google Shape;59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b="1" i="0" sz="2800" u="none" cap="none" strike="noStrik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b="0" i="0" sz="1200" u="none" cap="none" strike="noStrik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pugaortiz.cl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457033c26_0_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g24457033c2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/>
          <p:nvPr/>
        </p:nvSpPr>
        <p:spPr>
          <a:xfrm>
            <a:off x="179512" y="111819"/>
            <a:ext cx="4608512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 debemos cambiar o hacer para construir y generar confianzas?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179512" y="1283343"/>
            <a:ext cx="2880320" cy="2016224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Interno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 sustentabilidad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Área sustentabilidad-Comunitaria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Principios filosóficos básicos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Involucramiento de toda la organización-Capacitación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Planificación estratégica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 previo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3145582" y="1275606"/>
            <a:ext cx="3312368" cy="2376264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Enfoque Externo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 anticipado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Sociabilización Anticipada a Autoridades y Organizaciones Comunitarias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Aproximación y generación de confianzas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Relacionamiento comunitario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Planes de desarrollo comunitario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Acuerdos-Vida Útil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5667334" y="111819"/>
            <a:ext cx="1800200" cy="914400"/>
          </a:xfrm>
          <a:prstGeom prst="rect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Estrategia-trabajo y relacionamiento temprano-Equipo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4860032" y="326703"/>
            <a:ext cx="576064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3145582" y="4110233"/>
            <a:ext cx="3024336" cy="914400"/>
          </a:xfrm>
          <a:prstGeom prst="rect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Sustentados en ejes de desarrollo productivo PDC y NO transaccional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9"/>
          <p:cNvCxnSpPr/>
          <p:nvPr/>
        </p:nvCxnSpPr>
        <p:spPr>
          <a:xfrm>
            <a:off x="4499992" y="3541284"/>
            <a:ext cx="0" cy="470626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2" name="Google Shape;252;p9"/>
          <p:cNvSpPr/>
          <p:nvPr/>
        </p:nvSpPr>
        <p:spPr>
          <a:xfrm>
            <a:off x="6948270" y="1891946"/>
            <a:ext cx="1944210" cy="1634480"/>
          </a:xfrm>
          <a:prstGeom prst="rect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la localidad-pueblo considerando organizaciones-asociaciones y comunidades indígenas y no indígenas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9"/>
          <p:cNvCxnSpPr/>
          <p:nvPr/>
        </p:nvCxnSpPr>
        <p:spPr>
          <a:xfrm>
            <a:off x="6516213" y="2787774"/>
            <a:ext cx="288038" cy="0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grpSp>
        <p:nvGrpSpPr>
          <p:cNvPr id="259" name="Google Shape;259;p10"/>
          <p:cNvGrpSpPr/>
          <p:nvPr/>
        </p:nvGrpSpPr>
        <p:grpSpPr>
          <a:xfrm>
            <a:off x="755576" y="1563638"/>
            <a:ext cx="5904656" cy="1080120"/>
            <a:chOff x="626814" y="2121477"/>
            <a:chExt cx="5500773" cy="424444"/>
          </a:xfrm>
        </p:grpSpPr>
        <p:sp>
          <p:nvSpPr>
            <p:cNvPr id="260" name="Google Shape;260;p10"/>
            <p:cNvSpPr/>
            <p:nvPr/>
          </p:nvSpPr>
          <p:spPr>
            <a:xfrm>
              <a:off x="626814" y="2121477"/>
              <a:ext cx="5500773" cy="424444"/>
            </a:xfrm>
            <a:prstGeom prst="rect">
              <a:avLst/>
            </a:prstGeom>
            <a:solidFill>
              <a:srgbClr val="418AD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626814" y="2121477"/>
              <a:ext cx="5500773" cy="424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369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s-MX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Relacionamiento Comunitario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10"/>
          <p:cNvSpPr/>
          <p:nvPr/>
        </p:nvSpPr>
        <p:spPr>
          <a:xfrm>
            <a:off x="107504" y="1635646"/>
            <a:ext cx="913349" cy="936104"/>
          </a:xfrm>
          <a:prstGeom prst="ellipse">
            <a:avLst/>
          </a:prstGeom>
          <a:solidFill>
            <a:srgbClr val="418AD8"/>
          </a:solidFill>
          <a:ln cap="flat" cmpd="sng" w="25400">
            <a:solidFill>
              <a:srgbClr val="0CD1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1"/>
          <p:cNvGrpSpPr/>
          <p:nvPr/>
        </p:nvGrpSpPr>
        <p:grpSpPr>
          <a:xfrm>
            <a:off x="669197" y="125296"/>
            <a:ext cx="4421229" cy="4892907"/>
            <a:chOff x="1713821" y="1818"/>
            <a:chExt cx="4421229" cy="4892907"/>
          </a:xfrm>
        </p:grpSpPr>
        <p:sp>
          <p:nvSpPr>
            <p:cNvPr id="268" name="Google Shape;268;p11"/>
            <p:cNvSpPr/>
            <p:nvPr/>
          </p:nvSpPr>
          <p:spPr>
            <a:xfrm>
              <a:off x="3039279" y="1870539"/>
              <a:ext cx="1770313" cy="1155464"/>
            </a:xfrm>
            <a:prstGeom prst="ellipse">
              <a:avLst/>
            </a:prstGeom>
            <a:solidFill>
              <a:schemeClr val="lt2"/>
            </a:solidFill>
            <a:ln cap="flat" cmpd="sng" w="25400">
              <a:solidFill>
                <a:srgbClr val="0A6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3298535" y="2039753"/>
              <a:ext cx="1251801" cy="817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Buen Relacionamiento Comunitario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 rot="-5400000">
              <a:off x="3792873" y="1443128"/>
              <a:ext cx="263124" cy="37325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 txBox="1"/>
            <p:nvPr/>
          </p:nvSpPr>
          <p:spPr>
            <a:xfrm rot="-5400000">
              <a:off x="3832342" y="1557248"/>
              <a:ext cx="184187" cy="22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3238306" y="1818"/>
              <a:ext cx="1372259" cy="13722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A6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 txBox="1"/>
            <p:nvPr/>
          </p:nvSpPr>
          <p:spPr>
            <a:xfrm>
              <a:off x="3439269" y="202781"/>
              <a:ext cx="970333" cy="970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Transparencia</a:t>
              </a: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800000">
              <a:off x="4635274" y="1804021"/>
              <a:ext cx="163576" cy="37325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1"/>
            <p:cNvSpPr txBox="1"/>
            <p:nvPr/>
          </p:nvSpPr>
          <p:spPr>
            <a:xfrm rot="-1800000">
              <a:off x="4638561" y="1890940"/>
              <a:ext cx="114503" cy="22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4762791" y="881980"/>
              <a:ext cx="1372259" cy="13722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A6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1"/>
            <p:cNvSpPr txBox="1"/>
            <p:nvPr/>
          </p:nvSpPr>
          <p:spPr>
            <a:xfrm>
              <a:off x="4963754" y="1082943"/>
              <a:ext cx="970333" cy="970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Equipo comunitario permanente o transversal</a:t>
              </a: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1800000">
              <a:off x="4635274" y="2719268"/>
              <a:ext cx="163576" cy="37325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1"/>
            <p:cNvSpPr txBox="1"/>
            <p:nvPr/>
          </p:nvSpPr>
          <p:spPr>
            <a:xfrm rot="1800000">
              <a:off x="4638561" y="2781651"/>
              <a:ext cx="114503" cy="22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4762791" y="2642304"/>
              <a:ext cx="1372259" cy="13722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A6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1"/>
            <p:cNvSpPr txBox="1"/>
            <p:nvPr/>
          </p:nvSpPr>
          <p:spPr>
            <a:xfrm>
              <a:off x="4963754" y="2843267"/>
              <a:ext cx="970333" cy="970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Trabajo colaborativo y comunicación del mismo a todas las áreas</a:t>
              </a: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 rot="5400000">
              <a:off x="3792873" y="3080160"/>
              <a:ext cx="263124" cy="37325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1"/>
            <p:cNvSpPr txBox="1"/>
            <p:nvPr/>
          </p:nvSpPr>
          <p:spPr>
            <a:xfrm rot="5400000">
              <a:off x="3832342" y="3115343"/>
              <a:ext cx="184187" cy="22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238306" y="3522466"/>
              <a:ext cx="1372259" cy="13722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A6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1"/>
            <p:cNvSpPr txBox="1"/>
            <p:nvPr/>
          </p:nvSpPr>
          <p:spPr>
            <a:xfrm>
              <a:off x="3439269" y="3723429"/>
              <a:ext cx="970333" cy="970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Comentarios en tiempo y forma</a:t>
              </a:r>
              <a:endParaRPr/>
            </a:p>
          </p:txBody>
        </p:sp>
        <p:sp>
          <p:nvSpPr>
            <p:cNvPr id="286" name="Google Shape;286;p11"/>
            <p:cNvSpPr/>
            <p:nvPr/>
          </p:nvSpPr>
          <p:spPr>
            <a:xfrm rot="9000000">
              <a:off x="3050020" y="2719268"/>
              <a:ext cx="163576" cy="37325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1"/>
            <p:cNvSpPr txBox="1"/>
            <p:nvPr/>
          </p:nvSpPr>
          <p:spPr>
            <a:xfrm rot="-1800000">
              <a:off x="3095806" y="2781651"/>
              <a:ext cx="114503" cy="22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1713821" y="2642304"/>
              <a:ext cx="1372259" cy="13722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A6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1"/>
            <p:cNvSpPr txBox="1"/>
            <p:nvPr/>
          </p:nvSpPr>
          <p:spPr>
            <a:xfrm>
              <a:off x="1914784" y="2843267"/>
              <a:ext cx="970333" cy="970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Estrategia Anticipada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Magnitud, Inversión, Ejes productivos</a:t>
              </a: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 rot="-9000000">
              <a:off x="3050020" y="1804021"/>
              <a:ext cx="163576" cy="373254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 txBox="1"/>
            <p:nvPr/>
          </p:nvSpPr>
          <p:spPr>
            <a:xfrm rot="1800000">
              <a:off x="3095806" y="1890940"/>
              <a:ext cx="114503" cy="223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713821" y="881980"/>
              <a:ext cx="1372259" cy="1372259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A62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 txBox="1"/>
            <p:nvPr/>
          </p:nvSpPr>
          <p:spPr>
            <a:xfrm>
              <a:off x="1914784" y="1082943"/>
              <a:ext cx="970333" cy="970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s-MX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forma Temprana</a:t>
              </a:r>
              <a:endPara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" name="Google Shape;294;p11"/>
          <p:cNvSpPr/>
          <p:nvPr/>
        </p:nvSpPr>
        <p:spPr>
          <a:xfrm>
            <a:off x="5508104" y="411509"/>
            <a:ext cx="299464" cy="447839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6367616" y="483518"/>
            <a:ext cx="2236832" cy="440638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Desde el territorio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Hacia el territorio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Antes-Durante-Post evaluación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Durante toda la vida útil de la operación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/>
        </p:nvSpPr>
        <p:spPr>
          <a:xfrm>
            <a:off x="1331640" y="222009"/>
            <a:ext cx="7812360" cy="414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EJEMPLO PASOS PARA ACORDAR EL APOYO AL DESARROLLO COMUNITARIO </a:t>
            </a:r>
            <a:endParaRPr/>
          </a:p>
        </p:txBody>
      </p:sp>
      <p:sp>
        <p:nvSpPr>
          <p:cNvPr id="301" name="Google Shape;301;p12"/>
          <p:cNvSpPr/>
          <p:nvPr/>
        </p:nvSpPr>
        <p:spPr>
          <a:xfrm>
            <a:off x="1619672" y="1089737"/>
            <a:ext cx="3312368" cy="3728654"/>
          </a:xfrm>
          <a:prstGeom prst="rect">
            <a:avLst/>
          </a:prstGeom>
          <a:solidFill>
            <a:srgbClr val="FFE87A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endParaRPr/>
          </a:p>
          <a:p>
            <a:pPr indent="-250825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b="0" i="0" lang="es-MX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 Previa</a:t>
            </a:r>
            <a:r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Diálogo, Organización MTP</a:t>
            </a:r>
            <a:endParaRPr/>
          </a:p>
          <a:p>
            <a:pPr indent="-250825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b="0" i="0" lang="es-MX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Retroalimentación</a:t>
            </a:r>
            <a:r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Entendimiento mutuo de las partes de inquietudes, necesidades</a:t>
            </a:r>
            <a:endParaRPr/>
          </a:p>
          <a:p>
            <a:pPr indent="-250825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b="0" i="0" lang="es-MX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Alineamiento</a:t>
            </a:r>
            <a:r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Trabajo conjunto, entrevistas, metodología, temas y adaptación a realidades de las partes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5131633" y="1089737"/>
            <a:ext cx="2952328" cy="1800200"/>
          </a:xfrm>
          <a:prstGeom prst="rect">
            <a:avLst/>
          </a:prstGeom>
          <a:solidFill>
            <a:srgbClr val="81B0E4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Pre-Implementación</a:t>
            </a:r>
            <a:endParaRPr/>
          </a:p>
          <a:p>
            <a:pPr indent="-250825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conjunto antes, durante y post ingreso SEIA</a:t>
            </a:r>
            <a:endParaRPr/>
          </a:p>
          <a:p>
            <a:pPr indent="-250825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lphaLcParenR"/>
            </a:pPr>
            <a:r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Acuerdo de ejes productivos a ser implementados (resultados entrevistas-MTP)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5131633" y="3059223"/>
            <a:ext cx="2952328" cy="1800200"/>
          </a:xfrm>
          <a:prstGeom prst="rect">
            <a:avLst/>
          </a:prstGeom>
          <a:solidFill>
            <a:srgbClr val="00B050"/>
          </a:solidFill>
          <a:ln cap="flat" cmpd="sng" w="25400">
            <a:solidFill>
              <a:srgbClr val="5463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Implementación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Convenios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Condiciones mutuas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667" y="1302685"/>
            <a:ext cx="3708150" cy="2932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"/>
          <p:cNvSpPr txBox="1"/>
          <p:nvPr/>
        </p:nvSpPr>
        <p:spPr>
          <a:xfrm>
            <a:off x="389039" y="2268580"/>
            <a:ext cx="1986374" cy="461665"/>
          </a:xfrm>
          <a:prstGeom prst="rect">
            <a:avLst/>
          </a:prstGeom>
          <a:solidFill>
            <a:srgbClr val="8EC5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empoderamiento de la comunidad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6999014" y="4243518"/>
            <a:ext cx="1743374" cy="646331"/>
          </a:xfrm>
          <a:prstGeom prst="rect">
            <a:avLst/>
          </a:prstGeom>
          <a:solidFill>
            <a:srgbClr val="EFF8F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Podemos apoyar con un instrumento de gestión para su desarrollo.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6388769" y="4104261"/>
            <a:ext cx="126331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420793" y="3750112"/>
            <a:ext cx="2004949" cy="830997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Podemos apoyar a fomentar la solidaridad, corresponsabilidad 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Identidad comunitaria</a:t>
            </a:r>
            <a:endParaRPr b="0" i="0" sz="10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3"/>
          <p:cNvSpPr txBox="1"/>
          <p:nvPr/>
        </p:nvSpPr>
        <p:spPr>
          <a:xfrm>
            <a:off x="410201" y="1510279"/>
            <a:ext cx="1986375" cy="646331"/>
          </a:xfrm>
          <a:prstGeom prst="rect">
            <a:avLst/>
          </a:prstGeom>
          <a:solidFill>
            <a:srgbClr val="92F6F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Desarrollo de capital local: humano, cultural, social, natural y físico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3"/>
          <p:cNvSpPr txBox="1"/>
          <p:nvPr/>
        </p:nvSpPr>
        <p:spPr>
          <a:xfrm>
            <a:off x="6757901" y="1318478"/>
            <a:ext cx="2225600" cy="13849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Apoyar en el proceso de la comunidad de definir su camino de desarrollo: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Pasado-presente (línea base)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objetivos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Futuro/Actividades/Metas/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Plazo/Recursos ($).</a:t>
            </a:r>
            <a:endParaRPr/>
          </a:p>
        </p:txBody>
      </p:sp>
      <p:sp>
        <p:nvSpPr>
          <p:cNvPr id="316" name="Google Shape;316;p13"/>
          <p:cNvSpPr txBox="1"/>
          <p:nvPr/>
        </p:nvSpPr>
        <p:spPr>
          <a:xfrm>
            <a:off x="6952006" y="2784156"/>
            <a:ext cx="1885837" cy="1200329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Apoyar en la manera en que la comunidad mejora las condiciones de vida de los vecinos- aprovechando sosteniblemente los recursos-territorio.</a:t>
            </a:r>
            <a:endParaRPr/>
          </a:p>
        </p:txBody>
      </p:sp>
      <p:sp>
        <p:nvSpPr>
          <p:cNvPr id="317" name="Google Shape;317;p13"/>
          <p:cNvSpPr txBox="1"/>
          <p:nvPr/>
        </p:nvSpPr>
        <p:spPr>
          <a:xfrm>
            <a:off x="899592" y="274968"/>
            <a:ext cx="675249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APOYO AL DESARROLLO COMUNITARIO-OBJETIVO A LOGRAR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>
            <a:off x="1214960" y="600235"/>
            <a:ext cx="705421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MX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SABEMOS DE LA GRAN CAPACIDAD DE LA COMUNIDAD DE SER GESTORES DE SU PROPIO DESARROLLO. NOSOTROS QUEREMOS APOYARLOS EN ESTE CAMINO</a:t>
            </a:r>
            <a:endParaRPr b="0" i="1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"/>
          <p:cNvSpPr/>
          <p:nvPr/>
        </p:nvSpPr>
        <p:spPr>
          <a:xfrm>
            <a:off x="446909" y="2916981"/>
            <a:ext cx="1928504" cy="461665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Uso y gestión instrumentos públicos (Corfo)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3"/>
          <p:cNvSpPr/>
          <p:nvPr/>
        </p:nvSpPr>
        <p:spPr>
          <a:xfrm>
            <a:off x="3563888" y="4358177"/>
            <a:ext cx="2736304" cy="646331"/>
          </a:xfrm>
          <a:prstGeom prst="rect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Cadena de valor productiva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Emprendimiento-Proveedor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grpSp>
        <p:nvGrpSpPr>
          <p:cNvPr id="326" name="Google Shape;326;p14"/>
          <p:cNvGrpSpPr/>
          <p:nvPr/>
        </p:nvGrpSpPr>
        <p:grpSpPr>
          <a:xfrm>
            <a:off x="1669541" y="2359528"/>
            <a:ext cx="5804918" cy="1076318"/>
            <a:chOff x="350243" y="2779277"/>
            <a:chExt cx="5804918" cy="424444"/>
          </a:xfrm>
        </p:grpSpPr>
        <p:sp>
          <p:nvSpPr>
            <p:cNvPr id="327" name="Google Shape;327;p14"/>
            <p:cNvSpPr/>
            <p:nvPr/>
          </p:nvSpPr>
          <p:spPr>
            <a:xfrm>
              <a:off x="350243" y="2779277"/>
              <a:ext cx="5804918" cy="424444"/>
            </a:xfrm>
            <a:prstGeom prst="rect">
              <a:avLst/>
            </a:prstGeom>
            <a:solidFill>
              <a:srgbClr val="81B0E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4"/>
            <p:cNvSpPr txBox="1"/>
            <p:nvPr/>
          </p:nvSpPr>
          <p:spPr>
            <a:xfrm>
              <a:off x="350243" y="2779277"/>
              <a:ext cx="5804918" cy="424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369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s-MX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Algunas Conclusiones-Preguntas-Comentarios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14"/>
          <p:cNvSpPr/>
          <p:nvPr/>
        </p:nvSpPr>
        <p:spPr>
          <a:xfrm>
            <a:off x="827584" y="2431536"/>
            <a:ext cx="1035226" cy="932301"/>
          </a:xfrm>
          <a:prstGeom prst="ellipse">
            <a:avLst/>
          </a:prstGeom>
          <a:solidFill>
            <a:srgbClr val="81B0E4"/>
          </a:solidFill>
          <a:ln cap="flat" cmpd="sng" w="25400">
            <a:solidFill>
              <a:srgbClr val="0ECE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/>
          <p:nvPr/>
        </p:nvSpPr>
        <p:spPr>
          <a:xfrm>
            <a:off x="2843808" y="2139702"/>
            <a:ext cx="45720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 variedad y dispersión de acuerdos.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Desarrollo de una práctica de acuerdos aparece ‘empujada’ por cambios legales, desarrollos jurisprudenciales o conflictos sociales.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líneas de desarrollo: privada y estatal.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Canadá y Australia la práctica de acuerdos está concentrada mayormente en comunidades indígenas.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 Perú, en cambio, se concentra en comunidades sin distinción.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Acuerdos son claves para proyectar las industrias extractivas en el tiempo.</a:t>
            </a:r>
            <a:endParaRPr/>
          </a:p>
        </p:txBody>
      </p:sp>
      <p:sp>
        <p:nvSpPr>
          <p:cNvPr id="335" name="Google Shape;335;p15"/>
          <p:cNvSpPr txBox="1"/>
          <p:nvPr/>
        </p:nvSpPr>
        <p:spPr>
          <a:xfrm>
            <a:off x="5652120" y="14447"/>
            <a:ext cx="331236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Gobernanza ‘económica’ de los recursos.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Gobernanza institucional, en especial de comunidades indígenas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Tributación de los acuerdos: crítico para las empresas pero también para las comunidades.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Implementación?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es-MX" sz="1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Oportunidad: ¿cuándo es el mejor momento para negociar un acuerdo?</a:t>
            </a:r>
            <a:endParaRPr/>
          </a:p>
        </p:txBody>
      </p:sp>
      <p:sp>
        <p:nvSpPr>
          <p:cNvPr id="336" name="Google Shape;336;p15"/>
          <p:cNvSpPr/>
          <p:nvPr/>
        </p:nvSpPr>
        <p:spPr>
          <a:xfrm>
            <a:off x="341931" y="137324"/>
            <a:ext cx="5184576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Una vez visto lo anterior: Trabajo fácil? NO, EN ABSOLUTO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5"/>
          <p:cNvSpPr/>
          <p:nvPr/>
        </p:nvSpPr>
        <p:spPr>
          <a:xfrm>
            <a:off x="341931" y="1707654"/>
            <a:ext cx="2048125" cy="2492990"/>
          </a:xfrm>
          <a:prstGeom prst="rect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Nunca el relacionamiento y trabajo comunitario es igual.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Caso a Caso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pero basado en principios comunes-convicción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"/>
          <p:cNvSpPr/>
          <p:nvPr/>
        </p:nvSpPr>
        <p:spPr>
          <a:xfrm>
            <a:off x="107504" y="195486"/>
            <a:ext cx="8407846" cy="4320480"/>
          </a:xfrm>
          <a:prstGeom prst="rect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Algunas Conclusiones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Definición interna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P. Sustentabilidad, evangelización organizativa, creación de equipos internos y externos para medio humano y relacionamiento comunitario. </a:t>
            </a:r>
            <a:r>
              <a:rPr b="0" i="1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Estoy preparado para aceptar modelos de seguimiento, monitoreo anticipado de variables ambientales o a incorporar líneas de base hechas por la comunidad en mi instrumento de evaluación ambiental?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Diseño anticipado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estrategia y conocimiento del territorio (</a:t>
            </a:r>
            <a:r>
              <a:rPr b="1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Mapa político comunitario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solo local, sino nacional (otras comunidades, ONG´s, Congreso a través de políticos y a veces internacional (grupos transnacionales, ONG´s, CIDH) Análisis anticipado en SEIA efectos sinérgicos y RCA´s aprobadas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Estrategia Anticipada-Escenarios. Que negociaré? 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Acuerdos de participación o beneficio en las utilidades? Mano de obra? Contratistas? Ejes de desarrollo productivos?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Relacionamiento y trabajo comunitario anticipado 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puede representar</a:t>
            </a:r>
            <a:r>
              <a:rPr b="1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50% o mas de garantía 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éxito y sustentabilidad de un proyecto. </a:t>
            </a:r>
            <a:r>
              <a:rPr b="1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tener marcos de acuerdo y acuerdos concretados 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comunidades del AI es fundamental para las PAC y especialmente el PCI en razón de que permite validar acuerdos metodológicos y PAF.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Exploración de líneas de trabajo</a:t>
            </a: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monitoreos participativos, gestión compartida, instrumentos de gestión privada en combinación con instrumentos públicos y fundaciones, son de gran ayuda.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Trabajo, estrategia y relacionamiento temprano y su éxito es un gran aporte para la reputación de un titular o compañía.</a:t>
            </a:r>
            <a:r>
              <a:rPr b="1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Recuerden que la visión, cosmovisión y timming de las comunidades son distintos a los de una corporación.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"/>
          <p:cNvSpPr txBox="1"/>
          <p:nvPr>
            <p:ph type="ctrTitle"/>
          </p:nvPr>
        </p:nvSpPr>
        <p:spPr>
          <a:xfrm>
            <a:off x="3069235" y="3003798"/>
            <a:ext cx="38673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s-MX" sz="1800" u="none" strike="noStrik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Francisco.allendes@pugaortiz.cl</a:t>
            </a:r>
            <a:b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Tel: +(56) 2 23377013</a:t>
            </a:r>
            <a:b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Cel: +(56) 9 66567880</a:t>
            </a:r>
            <a:b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s-MX" sz="1800" u="sng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www.pugaortiz.cl</a:t>
            </a:r>
            <a:b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http://wayanay.org</a:t>
            </a:r>
            <a:br>
              <a:rPr b="0" i="0" lang="es-MX" sz="1800" u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3370036" y="2590784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3200" u="none" cap="none" strike="noStrike">
                <a:solidFill>
                  <a:srgbClr val="49452A"/>
                </a:solidFill>
                <a:latin typeface="Tahoma"/>
                <a:ea typeface="Tahoma"/>
                <a:cs typeface="Tahoma"/>
                <a:sym typeface="Tahoma"/>
              </a:rPr>
              <a:t>Gracias!!!!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7"/>
          <p:cNvPicPr preferRelativeResize="0"/>
          <p:nvPr/>
        </p:nvPicPr>
        <p:blipFill rotWithShape="1">
          <a:blip r:embed="rId4">
            <a:alphaModFix/>
          </a:blip>
          <a:srcRect b="6416" l="4458" r="0" t="8508"/>
          <a:stretch/>
        </p:blipFill>
        <p:spPr>
          <a:xfrm>
            <a:off x="4211960" y="0"/>
            <a:ext cx="493204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362187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4442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57686" y="1534394"/>
            <a:ext cx="6004713" cy="17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br>
              <a:rPr b="1" i="0" lang="es-MX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br>
              <a:rPr b="1" i="0" lang="es-MX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s-MX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LICENCIA SOCIO AMBIENTAL-COMUNIDADES-REALIDAD-TENDENCIAS</a:t>
            </a:r>
            <a:r>
              <a:rPr b="0" i="0" lang="es-MX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br>
              <a:rPr b="1" i="0" lang="es-MX" sz="3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4">
            <a:alphaModFix/>
          </a:blip>
          <a:srcRect b="6416" l="4458" r="0" t="8508"/>
          <a:stretch/>
        </p:blipFill>
        <p:spPr>
          <a:xfrm>
            <a:off x="5721632" y="2334271"/>
            <a:ext cx="311538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144" y="3586045"/>
            <a:ext cx="3362187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"/>
          <p:cNvGrpSpPr/>
          <p:nvPr/>
        </p:nvGrpSpPr>
        <p:grpSpPr>
          <a:xfrm>
            <a:off x="-2397191" y="195499"/>
            <a:ext cx="9992004" cy="4536660"/>
            <a:chOff x="-3836843" y="-677095"/>
            <a:chExt cx="9992004" cy="4536660"/>
          </a:xfrm>
        </p:grpSpPr>
        <p:sp>
          <p:nvSpPr>
            <p:cNvPr id="90" name="Google Shape;90;p2"/>
            <p:cNvSpPr/>
            <p:nvPr/>
          </p:nvSpPr>
          <p:spPr>
            <a:xfrm>
              <a:off x="-3836843" y="-677095"/>
              <a:ext cx="4572970" cy="4536660"/>
            </a:xfrm>
            <a:prstGeom prst="blockArc">
              <a:avLst>
                <a:gd fmla="val 18900000" name="adj1"/>
                <a:gd fmla="val 2700000" name="adj2"/>
                <a:gd fmla="val 472" name="adj3"/>
              </a:avLst>
            </a:prstGeom>
            <a:noFill/>
            <a:ln cap="flat" cmpd="sng" w="25400">
              <a:solidFill>
                <a:srgbClr val="0DCF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22669" y="212086"/>
              <a:ext cx="5804918" cy="424444"/>
            </a:xfrm>
            <a:prstGeom prst="rect">
              <a:avLst/>
            </a:prstGeom>
            <a:solidFill>
              <a:srgbClr val="00B05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 txBox="1"/>
            <p:nvPr/>
          </p:nvSpPr>
          <p:spPr>
            <a:xfrm>
              <a:off x="322669" y="212086"/>
              <a:ext cx="5804918" cy="424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369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s-MX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Generalidades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7391" y="159031"/>
              <a:ext cx="530555" cy="530555"/>
            </a:xfrm>
            <a:prstGeom prst="ellipse">
              <a:avLst/>
            </a:prstGeom>
            <a:solidFill>
              <a:srgbClr val="00B050"/>
            </a:solidFill>
            <a:ln cap="flat" cmpd="sng" w="25400">
              <a:solidFill>
                <a:srgbClr val="08D0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26814" y="848550"/>
              <a:ext cx="5500773" cy="424444"/>
            </a:xfrm>
            <a:prstGeom prst="rect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626814" y="848550"/>
              <a:ext cx="5500773" cy="424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369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Marco regulatorio legal y Consuetudinario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61536" y="795494"/>
              <a:ext cx="530555" cy="530555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rgbClr val="0AD5C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20162" y="1485013"/>
              <a:ext cx="5407425" cy="424444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720162" y="1485013"/>
              <a:ext cx="5407425" cy="424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369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Precedentes-Experiencias Previas-Correccion enfoque</a:t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4884" y="1431958"/>
              <a:ext cx="530555" cy="530555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0BD3B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26814" y="2121477"/>
              <a:ext cx="5500773" cy="424444"/>
            </a:xfrm>
            <a:prstGeom prst="rect">
              <a:avLst/>
            </a:prstGeom>
            <a:solidFill>
              <a:srgbClr val="418AD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626814" y="2121477"/>
              <a:ext cx="5500773" cy="424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369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Relacionamiento Comunitario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1536" y="2068421"/>
              <a:ext cx="530555" cy="530555"/>
            </a:xfrm>
            <a:prstGeom prst="ellipse">
              <a:avLst/>
            </a:prstGeom>
            <a:solidFill>
              <a:srgbClr val="418AD8"/>
            </a:solidFill>
            <a:ln cap="flat" cmpd="sng" w="25400">
              <a:solidFill>
                <a:srgbClr val="0CD1A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50243" y="2779277"/>
              <a:ext cx="5804918" cy="424444"/>
            </a:xfrm>
            <a:prstGeom prst="rect">
              <a:avLst/>
            </a:prstGeom>
            <a:solidFill>
              <a:srgbClr val="81B0E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50243" y="2779277"/>
              <a:ext cx="5804918" cy="424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36900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Algunas Conclusiones-Preguntas-Comentarios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7391" y="2704885"/>
              <a:ext cx="530555" cy="530555"/>
            </a:xfrm>
            <a:prstGeom prst="ellipse">
              <a:avLst/>
            </a:prstGeom>
            <a:solidFill>
              <a:srgbClr val="81B0E4"/>
            </a:solidFill>
            <a:ln cap="flat" cmpd="sng" w="25400">
              <a:solidFill>
                <a:srgbClr val="0ECE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2483768" y="51470"/>
            <a:ext cx="4392488" cy="914400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3"/>
          <p:cNvGrpSpPr/>
          <p:nvPr/>
        </p:nvGrpSpPr>
        <p:grpSpPr>
          <a:xfrm>
            <a:off x="-3278453" y="-681795"/>
            <a:ext cx="9702172" cy="4572970"/>
            <a:chOff x="-3529973" y="-589249"/>
            <a:chExt cx="9702172" cy="4572970"/>
          </a:xfrm>
        </p:grpSpPr>
        <p:sp>
          <p:nvSpPr>
            <p:cNvPr id="112" name="Google Shape;112;p3"/>
            <p:cNvSpPr/>
            <p:nvPr/>
          </p:nvSpPr>
          <p:spPr>
            <a:xfrm>
              <a:off x="-3529973" y="-589249"/>
              <a:ext cx="4572970" cy="4572970"/>
            </a:xfrm>
            <a:prstGeom prst="blockArc">
              <a:avLst>
                <a:gd fmla="val 18900000" name="adj1"/>
                <a:gd fmla="val 2700000" name="adj2"/>
                <a:gd fmla="val 472" name="adj3"/>
              </a:avLst>
            </a:pr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12229" y="887452"/>
              <a:ext cx="5159970" cy="1619567"/>
            </a:xfrm>
            <a:prstGeom prst="rect">
              <a:avLst/>
            </a:prstGeom>
            <a:solidFill>
              <a:srgbClr val="00B05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012229" y="887452"/>
              <a:ext cx="5159970" cy="1619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1347175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s-MX" sz="2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Generalidades</a:t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685006"/>
              <a:ext cx="2024458" cy="2024458"/>
            </a:xfrm>
            <a:prstGeom prst="ellipse">
              <a:avLst/>
            </a:prstGeom>
            <a:solidFill>
              <a:srgbClr val="00B050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1979712" y="195486"/>
            <a:ext cx="4896544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PROYECTOS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2301583" y="1111815"/>
            <a:ext cx="4236658" cy="4096683"/>
            <a:chOff x="753919" y="225468"/>
            <a:chExt cx="4236658" cy="4096683"/>
          </a:xfrm>
        </p:grpSpPr>
        <p:sp>
          <p:nvSpPr>
            <p:cNvPr id="123" name="Google Shape;123;p4"/>
            <p:cNvSpPr/>
            <p:nvPr/>
          </p:nvSpPr>
          <p:spPr>
            <a:xfrm>
              <a:off x="753919" y="225468"/>
              <a:ext cx="4096683" cy="4096683"/>
            </a:xfrm>
            <a:custGeom>
              <a:rect b="b" l="l" r="r" t="t"/>
              <a:pathLst>
                <a:path extrusionOk="0" h="120000" w="120000">
                  <a:moveTo>
                    <a:pt x="78694" y="6769"/>
                  </a:moveTo>
                  <a:lnTo>
                    <a:pt x="78694" y="6769"/>
                  </a:lnTo>
                  <a:cubicBezTo>
                    <a:pt x="102896" y="15269"/>
                    <a:pt x="118317" y="39024"/>
                    <a:pt x="116231" y="64589"/>
                  </a:cubicBezTo>
                  <a:cubicBezTo>
                    <a:pt x="114145" y="90154"/>
                    <a:pt x="95076" y="111094"/>
                    <a:pt x="69817" y="115557"/>
                  </a:cubicBezTo>
                  <a:cubicBezTo>
                    <a:pt x="44558" y="120021"/>
                    <a:pt x="19467" y="106883"/>
                    <a:pt x="8746" y="83581"/>
                  </a:cubicBezTo>
                  <a:cubicBezTo>
                    <a:pt x="-1975" y="60279"/>
                    <a:pt x="4373" y="32677"/>
                    <a:pt x="24196" y="16399"/>
                  </a:cubicBezTo>
                  <a:lnTo>
                    <a:pt x="22190" y="13449"/>
                  </a:lnTo>
                  <a:lnTo>
                    <a:pt x="30153" y="16092"/>
                  </a:lnTo>
                  <a:lnTo>
                    <a:pt x="29958" y="24875"/>
                  </a:lnTo>
                  <a:lnTo>
                    <a:pt x="27953" y="21927"/>
                  </a:lnTo>
                  <a:lnTo>
                    <a:pt x="27953" y="21927"/>
                  </a:lnTo>
                  <a:cubicBezTo>
                    <a:pt x="10686" y="36460"/>
                    <a:pt x="5362" y="60794"/>
                    <a:pt x="14981" y="81211"/>
                  </a:cubicBezTo>
                  <a:cubicBezTo>
                    <a:pt x="24601" y="101628"/>
                    <a:pt x="46756" y="113015"/>
                    <a:pt x="68956" y="108953"/>
                  </a:cubicBezTo>
                  <a:cubicBezTo>
                    <a:pt x="91157" y="104891"/>
                    <a:pt x="107845" y="86397"/>
                    <a:pt x="109612" y="63897"/>
                  </a:cubicBezTo>
                  <a:cubicBezTo>
                    <a:pt x="111380" y="41397"/>
                    <a:pt x="97784" y="20525"/>
                    <a:pt x="76490" y="13046"/>
                  </a:cubic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860109" y="394521"/>
              <a:ext cx="1884303" cy="651582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1891917" y="426329"/>
              <a:ext cx="1820687" cy="5879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Gobernanza Proyecto-Interacción áreas</a:t>
              </a:r>
              <a:endParaRPr b="1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106274" y="1495696"/>
              <a:ext cx="1884303" cy="586395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3134899" y="1524321"/>
              <a:ext cx="1827053" cy="529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Procedimientos-Due diligence</a:t>
              </a:r>
              <a:endParaRPr b="1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955401" y="2805495"/>
              <a:ext cx="1884303" cy="417740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2975793" y="2825887"/>
              <a:ext cx="1843519" cy="376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Def. Pilares y Funciones</a:t>
              </a:r>
              <a:endParaRPr b="1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58558" y="2716497"/>
              <a:ext cx="1884303" cy="502816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883103" y="2741042"/>
              <a:ext cx="1835213" cy="453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Definiciones </a:t>
              </a:r>
              <a:endParaRPr b="1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953092" y="1495799"/>
              <a:ext cx="1884303" cy="556934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980279" y="1522986"/>
              <a:ext cx="1829929" cy="502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Ejecución actividades</a:t>
              </a:r>
              <a:endParaRPr b="1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7166975" y="1443427"/>
            <a:ext cx="1423619" cy="6858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Directorio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78851" y="1578463"/>
            <a:ext cx="685800" cy="6858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EIA-DIA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7486650" y="3862302"/>
            <a:ext cx="1417738" cy="6858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Autoridades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268873" y="4421294"/>
            <a:ext cx="1609911" cy="685800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Comunidades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1769227" y="4442143"/>
            <a:ext cx="1451551" cy="6858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b="0" i="0" lang="es-MX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Ingeniería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287906" y="2276788"/>
            <a:ext cx="1030830" cy="685800"/>
          </a:xfrm>
          <a:prstGeom prst="ellipse">
            <a:avLst/>
          </a:prstGeom>
          <a:solidFill>
            <a:srgbClr val="ED7D3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Minero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94039" y="4028088"/>
            <a:ext cx="787803" cy="685800"/>
          </a:xfrm>
          <a:prstGeom prst="ellipse">
            <a:avLst/>
          </a:prstGeom>
          <a:solidFill>
            <a:srgbClr val="D8D8D8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EPCM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1214370" y="1740262"/>
            <a:ext cx="787803" cy="685800"/>
          </a:xfrm>
          <a:prstGeom prst="ellipse">
            <a:avLst/>
          </a:prstGeom>
          <a:solidFill>
            <a:srgbClr val="ED7D3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cierre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739790" y="1158972"/>
            <a:ext cx="685800" cy="6858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LandRow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092726" y="3271133"/>
            <a:ext cx="787803" cy="6858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PF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159807" y="687032"/>
            <a:ext cx="1321977" cy="685800"/>
          </a:xfrm>
          <a:prstGeom prst="ellipse">
            <a:avLst/>
          </a:prstGeom>
          <a:solidFill>
            <a:srgbClr val="4472C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Accionistas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207016" y="2182642"/>
            <a:ext cx="1249859" cy="6858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Gerencias-Áreas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185692" y="200547"/>
            <a:ext cx="787803" cy="685800"/>
          </a:xfrm>
          <a:prstGeom prst="ellipse">
            <a:avLst/>
          </a:prstGeom>
          <a:solidFill>
            <a:srgbClr val="4472C4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b="0" i="0" lang="es-MX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 PC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4"/>
          <p:cNvCxnSpPr/>
          <p:nvPr/>
        </p:nvCxnSpPr>
        <p:spPr>
          <a:xfrm flipH="1" rot="10800000">
            <a:off x="5292080" y="1226177"/>
            <a:ext cx="1728192" cy="298962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" name="Google Shape;148;p4"/>
          <p:cNvCxnSpPr/>
          <p:nvPr/>
        </p:nvCxnSpPr>
        <p:spPr>
          <a:xfrm>
            <a:off x="5152545" y="1695979"/>
            <a:ext cx="1970726" cy="28475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9" name="Google Shape;149;p4"/>
          <p:cNvCxnSpPr/>
          <p:nvPr/>
        </p:nvCxnSpPr>
        <p:spPr>
          <a:xfrm>
            <a:off x="5196249" y="1848379"/>
            <a:ext cx="1963558" cy="566936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" name="Google Shape;150;p4"/>
          <p:cNvSpPr/>
          <p:nvPr/>
        </p:nvSpPr>
        <p:spPr>
          <a:xfrm>
            <a:off x="4108671" y="4305002"/>
            <a:ext cx="1593274" cy="685801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Política Sustentabilidad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4"/>
          <p:cNvCxnSpPr/>
          <p:nvPr/>
        </p:nvCxnSpPr>
        <p:spPr>
          <a:xfrm>
            <a:off x="6330428" y="3857929"/>
            <a:ext cx="473820" cy="563363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2" name="Google Shape;152;p4"/>
          <p:cNvCxnSpPr/>
          <p:nvPr/>
        </p:nvCxnSpPr>
        <p:spPr>
          <a:xfrm flipH="1">
            <a:off x="5586471" y="3967411"/>
            <a:ext cx="136386" cy="362744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3" name="Google Shape;153;p4"/>
          <p:cNvCxnSpPr/>
          <p:nvPr/>
        </p:nvCxnSpPr>
        <p:spPr>
          <a:xfrm rot="10800000">
            <a:off x="1979712" y="2450859"/>
            <a:ext cx="435353" cy="218299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" name="Google Shape;154;p4"/>
          <p:cNvCxnSpPr/>
          <p:nvPr/>
        </p:nvCxnSpPr>
        <p:spPr>
          <a:xfrm rot="10800000">
            <a:off x="1979712" y="3751173"/>
            <a:ext cx="354442" cy="111129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5" name="Google Shape;155;p4"/>
          <p:cNvCxnSpPr/>
          <p:nvPr/>
        </p:nvCxnSpPr>
        <p:spPr>
          <a:xfrm>
            <a:off x="4427984" y="2854940"/>
            <a:ext cx="3058666" cy="1131408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6" name="Google Shape;156;p4"/>
          <p:cNvSpPr/>
          <p:nvPr/>
        </p:nvSpPr>
        <p:spPr>
          <a:xfrm>
            <a:off x="7227030" y="2921857"/>
            <a:ext cx="1732871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Innovación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Tecnología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4"/>
          <p:cNvCxnSpPr/>
          <p:nvPr/>
        </p:nvCxnSpPr>
        <p:spPr>
          <a:xfrm flipH="1" rot="10800000">
            <a:off x="6372200" y="3514122"/>
            <a:ext cx="787607" cy="322135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8" name="Google Shape;158;p4"/>
          <p:cNvCxnSpPr/>
          <p:nvPr/>
        </p:nvCxnSpPr>
        <p:spPr>
          <a:xfrm>
            <a:off x="4427984" y="1962089"/>
            <a:ext cx="0" cy="231083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5"/>
          <p:cNvGrpSpPr/>
          <p:nvPr/>
        </p:nvGrpSpPr>
        <p:grpSpPr>
          <a:xfrm>
            <a:off x="-2090321" y="283345"/>
            <a:ext cx="9702172" cy="4572970"/>
            <a:chOff x="-3529973" y="-589249"/>
            <a:chExt cx="9702172" cy="4572970"/>
          </a:xfrm>
        </p:grpSpPr>
        <p:sp>
          <p:nvSpPr>
            <p:cNvPr id="164" name="Google Shape;164;p5"/>
            <p:cNvSpPr/>
            <p:nvPr/>
          </p:nvSpPr>
          <p:spPr>
            <a:xfrm>
              <a:off x="-3529973" y="-589249"/>
              <a:ext cx="4572970" cy="4572970"/>
            </a:xfrm>
            <a:prstGeom prst="blockArc">
              <a:avLst>
                <a:gd fmla="val 18900000" name="adj1"/>
                <a:gd fmla="val 2700000" name="adj2"/>
                <a:gd fmla="val 472" name="adj3"/>
              </a:avLst>
            </a:prstGeom>
            <a:noFill/>
            <a:ln cap="flat" cmpd="sng" w="25400">
              <a:solidFill>
                <a:srgbClr val="0DCF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012229" y="887452"/>
              <a:ext cx="5159970" cy="1619567"/>
            </a:xfrm>
            <a:prstGeom prst="rect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1012229" y="887452"/>
              <a:ext cx="5159970" cy="1619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1347175" spcFirstLastPara="1" rIns="71100" wrap="square" tIns="71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s-MX" sz="2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Marco regulatorio legal y Consuetudinario</a:t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0" y="685006"/>
              <a:ext cx="2024458" cy="2024458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rgbClr val="08D0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/>
          <p:nvPr/>
        </p:nvSpPr>
        <p:spPr>
          <a:xfrm>
            <a:off x="107504" y="66660"/>
            <a:ext cx="1944216" cy="50405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PASADO</a:t>
            </a:r>
            <a:r>
              <a:rPr b="0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Licencia social o relacionamiento Comunitario era accesorio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34477" y="789836"/>
            <a:ext cx="1800200" cy="78736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PRESENTE</a:t>
            </a:r>
            <a:r>
              <a:rPr b="0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Es un requisito esencial para todo proyecto junto con Licencia Ambiental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2451491" y="919588"/>
            <a:ext cx="6339126" cy="1429985"/>
            <a:chOff x="3098" y="206304"/>
            <a:chExt cx="6339126" cy="1429985"/>
          </a:xfrm>
        </p:grpSpPr>
        <p:sp>
          <p:nvSpPr>
            <p:cNvPr id="175" name="Google Shape;175;p6"/>
            <p:cNvSpPr/>
            <p:nvPr/>
          </p:nvSpPr>
          <p:spPr>
            <a:xfrm>
              <a:off x="587230" y="206304"/>
              <a:ext cx="1285591" cy="1429985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254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908628" y="420802"/>
              <a:ext cx="626725" cy="1000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30475" spcFirstLastPara="1" rIns="15225" wrap="square" tIns="76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MX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1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Convenio 169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098" y="512321"/>
              <a:ext cx="817951" cy="817951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122884" y="632107"/>
              <a:ext cx="578379" cy="578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1989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2815773" y="206304"/>
              <a:ext cx="1122753" cy="1429985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254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3096461" y="420802"/>
              <a:ext cx="547342" cy="1000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0" lIns="15225" spcFirstLastPara="1" rIns="7600" wrap="square" tIns="3800">
              <a:noAutofit/>
            </a:bodyPr>
            <a:lstStyle/>
            <a:p>
              <a:pPr indent="-571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s-MX" sz="600" u="none" cap="none" strike="noStrike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b="0" i="0" sz="6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s-MX" sz="600" u="none" cap="none" strike="noStrike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r>
                <a:rPr b="0" i="0" lang="es-MX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EITI Association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s-MX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Transparencia Gestion Recursos Naturales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150222" y="512321"/>
              <a:ext cx="817951" cy="817951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>
              <a:off x="2270008" y="632107"/>
              <a:ext cx="578379" cy="578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2003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4706321" y="206304"/>
              <a:ext cx="1635903" cy="1429985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254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5115297" y="420802"/>
              <a:ext cx="797503" cy="10009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00" lIns="15225" spcFirstLastPara="1" rIns="7600" wrap="square" tIns="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s-MX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Declaración UN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0" i="0" lang="es-MX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Derechos Pueblos Indígenas</a:t>
              </a:r>
              <a:endParaRPr b="0" i="0" sz="6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297345" y="512321"/>
              <a:ext cx="817951" cy="817951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4417131" y="632107"/>
              <a:ext cx="578379" cy="578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MX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2007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>
            <a:off x="2256550" y="2518678"/>
            <a:ext cx="6640302" cy="1534669"/>
            <a:chOff x="3245" y="775037"/>
            <a:chExt cx="6640302" cy="1534669"/>
          </a:xfrm>
        </p:grpSpPr>
        <p:sp>
          <p:nvSpPr>
            <p:cNvPr id="188" name="Google Shape;188;p6"/>
            <p:cNvSpPr/>
            <p:nvPr/>
          </p:nvSpPr>
          <p:spPr>
            <a:xfrm>
              <a:off x="466198" y="811781"/>
              <a:ext cx="1713626" cy="1497925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254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894605" y="1036470"/>
              <a:ext cx="835392" cy="1048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20300" spcFirstLastPara="1" rIns="10150" wrap="square" tIns="5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s-MX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Principios rectores empresas DDHH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s-MX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IFC y Ppios Ecuador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1" marL="57150" marR="0" rtl="0" algn="l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3245" y="1095593"/>
              <a:ext cx="856813" cy="856813"/>
            </a:xfrm>
            <a:prstGeom prst="ellipse">
              <a:avLst/>
            </a:prstGeom>
            <a:solidFill>
              <a:srgbClr val="4372C3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28722" y="1221070"/>
              <a:ext cx="605859" cy="605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MX" sz="1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2011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MX" sz="1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2012</a:t>
              </a:r>
              <a:endPara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680787" y="775037"/>
              <a:ext cx="1713626" cy="1497925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254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3109193" y="999726"/>
              <a:ext cx="835392" cy="1048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20300" spcFirstLastPara="1" rIns="10150" wrap="square" tIns="50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s-MX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ICMM-FCIP Declaración Posición Minería y P Indígenas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s-MX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Guía de Buenas Prácticas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252380" y="1095593"/>
              <a:ext cx="856813" cy="856813"/>
            </a:xfrm>
            <a:prstGeom prst="ellipse">
              <a:avLst/>
            </a:prstGeom>
            <a:solidFill>
              <a:srgbClr val="92D05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2377857" y="1221070"/>
              <a:ext cx="605859" cy="605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MX" sz="1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2013</a:t>
              </a:r>
              <a:endPara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929921" y="775037"/>
              <a:ext cx="1713626" cy="1497925"/>
            </a:xfrm>
            <a:prstGeom prst="rightArrow">
              <a:avLst>
                <a:gd fmla="val 70000" name="adj1"/>
                <a:gd fmla="val 50000" name="adj2"/>
              </a:avLst>
            </a:prstGeom>
            <a:solidFill>
              <a:srgbClr val="CCD3EA">
                <a:alpha val="89803"/>
              </a:srgbClr>
            </a:solidFill>
            <a:ln cap="flat" cmpd="sng" w="25400">
              <a:solidFill>
                <a:srgbClr val="CCD3EA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5358328" y="999726"/>
              <a:ext cx="835392" cy="1048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75" lIns="20300" spcFirstLastPara="1" rIns="10150" wrap="square" tIns="5075">
              <a:noAutofit/>
            </a:bodyPr>
            <a:lstStyle/>
            <a:p>
              <a:pPr indent="-571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Char char="•"/>
              </a:pPr>
              <a:r>
                <a:rPr b="1" i="0" lang="es-MX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Ley 19.300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Char char="•"/>
              </a:pPr>
              <a:r>
                <a:rPr b="1" i="0" lang="es-MX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Ley 19.253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Char char="•"/>
              </a:pPr>
              <a:r>
                <a:rPr b="1" i="0" lang="es-MX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DS N°40 y DS N° 66 (MMA-MDS)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Char char="•"/>
              </a:pPr>
              <a:r>
                <a:rPr b="1" i="0" lang="es-MX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Guía Buenas Practicas SEA 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57150" marR="0" rtl="0" algn="l">
                <a:lnSpc>
                  <a:spcPct val="90000"/>
                </a:lnSpc>
                <a:spcBef>
                  <a:spcPts val="12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Char char="•"/>
              </a:pPr>
              <a:r>
                <a:rPr b="1" i="0" lang="es-MX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PACA</a:t>
              </a:r>
              <a:endParaRPr b="1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501515" y="1095593"/>
              <a:ext cx="856813" cy="856813"/>
            </a:xfrm>
            <a:prstGeom prst="ellipse">
              <a:avLst/>
            </a:prstGeom>
            <a:solidFill>
              <a:srgbClr val="FFC00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4626992" y="1221070"/>
              <a:ext cx="605859" cy="6058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" lIns="9525" spcFirstLastPara="1" rIns="9525" wrap="square" tIns="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s-MX" sz="15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Antes-Hoy</a:t>
              </a:r>
              <a:endParaRPr b="0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6"/>
          <p:cNvSpPr/>
          <p:nvPr/>
        </p:nvSpPr>
        <p:spPr>
          <a:xfrm>
            <a:off x="398371" y="1954103"/>
            <a:ext cx="1256625" cy="914400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Anuncio estrategia Nacional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451299" y="3083672"/>
            <a:ext cx="1059312" cy="914400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Tratado Escazú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262157" y="4163962"/>
            <a:ext cx="1333176" cy="914400"/>
          </a:xfrm>
          <a:prstGeom prst="rect">
            <a:avLst/>
          </a:prstGeom>
          <a:solidFill>
            <a:srgbClr val="FFC000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Fallos judiciales y Administrativos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2437986" y="67262"/>
            <a:ext cx="2880320" cy="503454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Menos: Conocimiento, Instrumentos-regulaciones-Empoderamiento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2032221" y="1000848"/>
            <a:ext cx="174947" cy="387515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7"/>
          <p:cNvGrpSpPr/>
          <p:nvPr/>
        </p:nvGrpSpPr>
        <p:grpSpPr>
          <a:xfrm>
            <a:off x="-2090321" y="283345"/>
            <a:ext cx="9702172" cy="4572970"/>
            <a:chOff x="-3529973" y="-589249"/>
            <a:chExt cx="9702172" cy="4572970"/>
          </a:xfrm>
        </p:grpSpPr>
        <p:sp>
          <p:nvSpPr>
            <p:cNvPr id="210" name="Google Shape;210;p7"/>
            <p:cNvSpPr/>
            <p:nvPr/>
          </p:nvSpPr>
          <p:spPr>
            <a:xfrm>
              <a:off x="-3529973" y="-589249"/>
              <a:ext cx="4572970" cy="4572970"/>
            </a:xfrm>
            <a:prstGeom prst="blockArc">
              <a:avLst>
                <a:gd fmla="val 18900000" name="adj1"/>
                <a:gd fmla="val 2700000" name="adj2"/>
                <a:gd fmla="val 472" name="adj3"/>
              </a:avLst>
            </a:prstGeom>
            <a:noFill/>
            <a:ln cap="flat" cmpd="sng" w="2540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1012229" y="887452"/>
              <a:ext cx="5159970" cy="1619567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1012229" y="887452"/>
              <a:ext cx="5159970" cy="1619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1347175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b="0" i="0" lang="es-MX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Precedentes-Experiencias Previas-Corrección enfoque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0" y="685006"/>
              <a:ext cx="2024458" cy="2024458"/>
            </a:xfrm>
            <a:prstGeom prst="ellipse">
              <a:avLst/>
            </a:prstGeom>
            <a:solidFill>
              <a:srgbClr val="FF0000"/>
            </a:solidFill>
            <a:ln cap="flat" cmpd="sng" w="25400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8"/>
          <p:cNvGrpSpPr/>
          <p:nvPr/>
        </p:nvGrpSpPr>
        <p:grpSpPr>
          <a:xfrm>
            <a:off x="2846293" y="617943"/>
            <a:ext cx="4061421" cy="4525643"/>
            <a:chOff x="960293" y="-513647"/>
            <a:chExt cx="4061421" cy="4525643"/>
          </a:xfrm>
        </p:grpSpPr>
        <p:sp>
          <p:nvSpPr>
            <p:cNvPr id="219" name="Google Shape;219;p8"/>
            <p:cNvSpPr/>
            <p:nvPr/>
          </p:nvSpPr>
          <p:spPr>
            <a:xfrm>
              <a:off x="3478091" y="72006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3478091" y="72006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Malas experiencias de procesos y evaluaciones anteriores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151267" y="-53636"/>
              <a:ext cx="3726100" cy="3726100"/>
            </a:xfrm>
            <a:custGeom>
              <a:rect b="b" l="l" r="r" t="t"/>
              <a:pathLst>
                <a:path extrusionOk="0" h="120000" w="120000">
                  <a:moveTo>
                    <a:pt x="109869" y="34866"/>
                  </a:moveTo>
                  <a:lnTo>
                    <a:pt x="109869" y="34866"/>
                  </a:lnTo>
                  <a:cubicBezTo>
                    <a:pt x="113367" y="41807"/>
                    <a:pt x="115377" y="49401"/>
                    <a:pt x="115772" y="57163"/>
                  </a:cubicBezTo>
                  <a:lnTo>
                    <a:pt x="119910" y="57334"/>
                  </a:lnTo>
                  <a:lnTo>
                    <a:pt x="112683" y="62177"/>
                  </a:lnTo>
                  <a:lnTo>
                    <a:pt x="105379" y="56733"/>
                  </a:lnTo>
                  <a:lnTo>
                    <a:pt x="109515" y="56904"/>
                  </a:lnTo>
                  <a:lnTo>
                    <a:pt x="109515" y="56904"/>
                  </a:lnTo>
                  <a:cubicBezTo>
                    <a:pt x="109096" y="50207"/>
                    <a:pt x="107323" y="43664"/>
                    <a:pt x="104303" y="37671"/>
                  </a:cubicBezTo>
                  <a:close/>
                </a:path>
              </a:pathLst>
            </a:custGeom>
            <a:solidFill>
              <a:srgbClr val="0D6D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980145" y="1876974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3980145" y="1876974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Visiones diferentes sobre evaluación ambiental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1040933" y="-708"/>
              <a:ext cx="3726100" cy="3726100"/>
            </a:xfrm>
            <a:custGeom>
              <a:rect b="b" l="l" r="r" t="t"/>
              <a:pathLst>
                <a:path extrusionOk="0" h="120000" w="120000">
                  <a:moveTo>
                    <a:pt x="104286" y="94019"/>
                  </a:moveTo>
                  <a:cubicBezTo>
                    <a:pt x="98370" y="101721"/>
                    <a:pt x="90548" y="107746"/>
                    <a:pt x="81592" y="111501"/>
                  </a:cubicBezTo>
                  <a:lnTo>
                    <a:pt x="82835" y="115452"/>
                  </a:lnTo>
                  <a:lnTo>
                    <a:pt x="75827" y="110297"/>
                  </a:lnTo>
                  <a:lnTo>
                    <a:pt x="78470" y="101578"/>
                  </a:lnTo>
                  <a:lnTo>
                    <a:pt x="79712" y="105527"/>
                  </a:lnTo>
                  <a:cubicBezTo>
                    <a:pt x="87450" y="102177"/>
                    <a:pt x="94207" y="96909"/>
                    <a:pt x="99343" y="90223"/>
                  </a:cubicBezTo>
                  <a:close/>
                </a:path>
              </a:pathLst>
            </a:custGeom>
            <a:solidFill>
              <a:srgbClr val="0D6D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2407697" y="3019424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 txBox="1"/>
            <p:nvPr/>
          </p:nvSpPr>
          <p:spPr>
            <a:xfrm>
              <a:off x="2407697" y="3019424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Visiones y cosmovisiones diferentes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Modelos de desarrollo diferentes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295614" y="103436"/>
              <a:ext cx="3726100" cy="3726100"/>
            </a:xfrm>
            <a:custGeom>
              <a:rect b="b" l="l" r="r" t="t"/>
              <a:pathLst>
                <a:path extrusionOk="0" h="120000" w="120000">
                  <a:moveTo>
                    <a:pt x="34635" y="109752"/>
                  </a:moveTo>
                  <a:lnTo>
                    <a:pt x="34635" y="109752"/>
                  </a:lnTo>
                  <a:cubicBezTo>
                    <a:pt x="25270" y="104977"/>
                    <a:pt x="17443" y="97656"/>
                    <a:pt x="12053" y="88631"/>
                  </a:cubicBezTo>
                  <a:lnTo>
                    <a:pt x="8317" y="90418"/>
                  </a:lnTo>
                  <a:lnTo>
                    <a:pt x="12434" y="82753"/>
                  </a:lnTo>
                  <a:lnTo>
                    <a:pt x="21437" y="84142"/>
                  </a:lnTo>
                  <a:lnTo>
                    <a:pt x="17703" y="85928"/>
                  </a:lnTo>
                  <a:cubicBezTo>
                    <a:pt x="22481" y="93723"/>
                    <a:pt x="29321" y="100046"/>
                    <a:pt x="37466" y="104199"/>
                  </a:cubicBezTo>
                  <a:close/>
                </a:path>
              </a:pathLst>
            </a:custGeom>
            <a:solidFill>
              <a:srgbClr val="0D6D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960293" y="1687380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 txBox="1"/>
            <p:nvPr/>
          </p:nvSpPr>
          <p:spPr>
            <a:xfrm>
              <a:off x="960293" y="1687380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Falta de vías de participación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Defectos en institucionalidad y políticas de desarrollo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1267777" y="-513647"/>
              <a:ext cx="3726100" cy="3726100"/>
            </a:xfrm>
            <a:custGeom>
              <a:rect b="b" l="l" r="r" t="t"/>
              <a:pathLst>
                <a:path extrusionOk="0" h="120000" w="120000">
                  <a:moveTo>
                    <a:pt x="4628" y="67245"/>
                  </a:moveTo>
                  <a:lnTo>
                    <a:pt x="4628" y="67245"/>
                  </a:lnTo>
                  <a:cubicBezTo>
                    <a:pt x="3866" y="61423"/>
                    <a:pt x="4027" y="55517"/>
                    <a:pt x="5105" y="49745"/>
                  </a:cubicBezTo>
                  <a:lnTo>
                    <a:pt x="1121" y="48613"/>
                  </a:lnTo>
                  <a:lnTo>
                    <a:pt x="9279" y="45590"/>
                  </a:lnTo>
                  <a:lnTo>
                    <a:pt x="15112" y="52588"/>
                  </a:lnTo>
                  <a:lnTo>
                    <a:pt x="11130" y="51456"/>
                  </a:lnTo>
                  <a:cubicBezTo>
                    <a:pt x="10265" y="56405"/>
                    <a:pt x="10156" y="61455"/>
                    <a:pt x="10808" y="66436"/>
                  </a:cubicBezTo>
                  <a:close/>
                </a:path>
              </a:pathLst>
            </a:custGeom>
            <a:solidFill>
              <a:srgbClr val="0D6D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1435871" y="28451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 txBox="1"/>
            <p:nvPr/>
          </p:nvSpPr>
          <p:spPr>
            <a:xfrm>
              <a:off x="1435871" y="28451"/>
              <a:ext cx="992572" cy="992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s-MX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Desequilibrio de poder-Desconfianza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2288" y="-13720"/>
              <a:ext cx="3726100" cy="3726100"/>
            </a:xfrm>
            <a:custGeom>
              <a:rect b="b" l="l" r="r" t="t"/>
              <a:pathLst>
                <a:path extrusionOk="0" h="120000" w="120000">
                  <a:moveTo>
                    <a:pt x="42541" y="6955"/>
                  </a:moveTo>
                  <a:lnTo>
                    <a:pt x="42541" y="6955"/>
                  </a:lnTo>
                  <a:cubicBezTo>
                    <a:pt x="52398" y="3711"/>
                    <a:pt x="62965" y="3277"/>
                    <a:pt x="73054" y="5703"/>
                  </a:cubicBezTo>
                  <a:lnTo>
                    <a:pt x="74389" y="1782"/>
                  </a:lnTo>
                  <a:lnTo>
                    <a:pt x="76990" y="10084"/>
                  </a:lnTo>
                  <a:lnTo>
                    <a:pt x="69702" y="15550"/>
                  </a:lnTo>
                  <a:lnTo>
                    <a:pt x="71036" y="11632"/>
                  </a:lnTo>
                  <a:lnTo>
                    <a:pt x="71036" y="11632"/>
                  </a:lnTo>
                  <a:cubicBezTo>
                    <a:pt x="62239" y="9624"/>
                    <a:pt x="53061" y="10054"/>
                    <a:pt x="44490" y="12875"/>
                  </a:cubicBezTo>
                  <a:close/>
                </a:path>
              </a:pathLst>
            </a:custGeom>
            <a:solidFill>
              <a:srgbClr val="0D6D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8"/>
          <p:cNvSpPr/>
          <p:nvPr/>
        </p:nvSpPr>
        <p:spPr>
          <a:xfrm>
            <a:off x="2483768" y="0"/>
            <a:ext cx="4464496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Cual es el status Quo hoy?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 piensan las organizaciones y comunidades?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4067944" y="2474590"/>
            <a:ext cx="1512168" cy="1177280"/>
          </a:xfrm>
          <a:prstGeom prst="ellipse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Conflictos socio ambientales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251520" y="1203598"/>
            <a:ext cx="1634480" cy="1177280"/>
          </a:xfrm>
          <a:prstGeom prst="rect">
            <a:avLst/>
          </a:prstGeom>
          <a:gradFill>
            <a:gsLst>
              <a:gs pos="0">
                <a:srgbClr val="EEF7FF"/>
              </a:gs>
              <a:gs pos="74000">
                <a:srgbClr val="80BDF6"/>
              </a:gs>
              <a:gs pos="83000">
                <a:srgbClr val="80BDF6"/>
              </a:gs>
              <a:gs pos="100000">
                <a:srgbClr val="AAD4F9"/>
              </a:gs>
            </a:gsLst>
            <a:lin ang="5400000" scaled="0"/>
          </a:gra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Inequidad en transferencia de recursos tanto publica como entre ellas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7668344" y="102393"/>
            <a:ext cx="1274440" cy="91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Experiencia y aprendizaje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7092280" y="270002"/>
            <a:ext cx="43204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7615452" y="1554441"/>
            <a:ext cx="1394792" cy="259228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Mayor empoderamiento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Asesoría técnica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Asesores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8"/>
          <p:cNvSpPr/>
          <p:nvPr/>
        </p:nvSpPr>
        <p:spPr>
          <a:xfrm rot="5400000">
            <a:off x="8096824" y="999998"/>
            <a:ext cx="432048" cy="4846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ngineering Project Proposal by Slidesgo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Elsa Aciares</dc:creator>
</cp:coreProperties>
</file>