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8.xml"/>
  <Override ContentType="application/vnd.ms-office.chartcolorstyle+xml" PartName="/ppt/charts/colors7.xml"/>
  <Override ContentType="application/vnd.ms-office.chartcolorstyle+xml" PartName="/ppt/charts/colors9.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9.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8.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gM1bkBB5gaAxviddqmUWyHit3e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gustavolagos/Dropbox/Mac/Documents/My%20Documents/Docs%204-02-2021/estadisticas.nuevas/bases.datos.fundamentales/master%20Estadi&#769;sticas%20generales%20Litio%20v11%2011-5-23.xlsx" TargetMode="External"/></Relationships>
</file>

<file path=ppt/charts/_rels/chart10.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Users/gustavolagos/Dropbox/Mac/Documents/My%20Documents/Docs%204-02-2021/estadisticas.nuevas/bases.datos.fundamentales/master%20Estadi&#769;sticas%20generales%20Litio%20v11%2011-5-23.xlsx" TargetMode="Externa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gustavolagos/Dropbox/Mac/Documents/My%20Documents/Docs%204-02-2021/estadisticas.nuevas/bases.datos.fundamentales/master%20Estadi&#769;sticas%20generales%20Litio%20v11%2011-5-23.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gustavolagos:Desktop:Docs%2015-05-2012:litio%202011:Estad&#237;sticas%20generales%20Litio%208-08-2012-a.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2.xml"/><Relationship Id="rId4" Type="http://schemas.openxmlformats.org/officeDocument/2006/relationships/oleObject" Target="file:////Users/gustavolagos/Dropbox/Mac/Documents/My%20Documents/Docs%204-02-2021/estadisticas.nuevas/bases.datos.fundamentales/master%20Estadi&#769;sticas%20generales%20Litio%20v11%2011-5-23.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Users/gustavolagos/Desktop/carpetas%20escritorio/diplomado%20electromovilidad%202020%20Bunel/Estadi&#769;sticas%20generales%20Litio%20v8%2012-5-21.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Users/gustavolagos/Desktop/carpetas%20escritorio/diplomado%20electromovilidad%202020%20Bunel/Estadi&#769;sticas%20generales%20Litio%20v8%2012-5-21.xlsx" TargetMode="Externa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Users/gustavolagos/Dropbox/Mac/Documents/My%20Documents/Docs%204-02-2021/estadisticas.nuevas/bases.datos.fundamentales/master%20Estadi&#769;sticas%20generales%20Litio%20v11%2011-5-23.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Users/gustavolagos/Dropbox/Mac/Documents/My%20Documents/Docs%204-02-2021/estadisticas.nuevas/bases.datos.fundamentales/master%20Estadi&#769;sticas%20generales%20Litio%20v11%2011-5-23.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Users/gustavolagos/Dropbox/Mac/Documents/My%20Documents/Docs%204-02-2021/estadisticas.nuevas/bases.datos.fundamentales/master%20Estadi&#769;sticas%20generales%20Litio%20v11%2011-5-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8100" cap="rnd">
              <a:solidFill>
                <a:srgbClr val="002060"/>
              </a:solidFill>
              <a:round/>
            </a:ln>
            <a:effectLst/>
          </c:spPr>
          <c:marker>
            <c:symbol val="none"/>
          </c:marker>
          <c:xVal>
            <c:numRef>
              <c:f>'produccion mundial por pais ++ '!$A$9:$A$90</c:f>
              <c:numCache>
                <c:formatCode>General</c:formatCode>
                <c:ptCount val="82"/>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numCache>
            </c:numRef>
          </c:xVal>
          <c:yVal>
            <c:numRef>
              <c:f>'produccion mundial por pais ++ '!$C$9:$C$90</c:f>
              <c:numCache>
                <c:formatCode>#,##0</c:formatCode>
                <c:ptCount val="82"/>
                <c:pt idx="0">
                  <c:v>1681.0480326530612</c:v>
                </c:pt>
                <c:pt idx="1">
                  <c:v>1723.0166040816325</c:v>
                </c:pt>
                <c:pt idx="2">
                  <c:v>1764.985175510204</c:v>
                </c:pt>
                <c:pt idx="3">
                  <c:v>1806.9537469387753</c:v>
                </c:pt>
                <c:pt idx="4">
                  <c:v>1848.9223183673469</c:v>
                </c:pt>
                <c:pt idx="5">
                  <c:v>1890.8908897959182</c:v>
                </c:pt>
                <c:pt idx="6">
                  <c:v>1932.8594612244897</c:v>
                </c:pt>
                <c:pt idx="7">
                  <c:v>1974.828032653061</c:v>
                </c:pt>
                <c:pt idx="8">
                  <c:v>2016.7966040816325</c:v>
                </c:pt>
                <c:pt idx="9">
                  <c:v>2058.7651755102038</c:v>
                </c:pt>
                <c:pt idx="10">
                  <c:v>2100.7542857142857</c:v>
                </c:pt>
                <c:pt idx="11">
                  <c:v>2331.9514285714286</c:v>
                </c:pt>
                <c:pt idx="12">
                  <c:v>2563.1485714285714</c:v>
                </c:pt>
                <c:pt idx="13">
                  <c:v>2794.3457142857142</c:v>
                </c:pt>
                <c:pt idx="14">
                  <c:v>3025.542857142857</c:v>
                </c:pt>
                <c:pt idx="15">
                  <c:v>3256.74</c:v>
                </c:pt>
                <c:pt idx="16">
                  <c:v>3487.9371428571426</c:v>
                </c:pt>
                <c:pt idx="17">
                  <c:v>3719.1342857142854</c:v>
                </c:pt>
                <c:pt idx="18">
                  <c:v>3950.3314285714282</c:v>
                </c:pt>
                <c:pt idx="19">
                  <c:v>4181.528571428571</c:v>
                </c:pt>
                <c:pt idx="20">
                  <c:v>4412.7510857142852</c:v>
                </c:pt>
                <c:pt idx="21">
                  <c:v>4939.3667999999998</c:v>
                </c:pt>
                <c:pt idx="22">
                  <c:v>5465.9825142857144</c:v>
                </c:pt>
                <c:pt idx="23">
                  <c:v>6712.8571428571422</c:v>
                </c:pt>
                <c:pt idx="24">
                  <c:v>7452.8571428571422</c:v>
                </c:pt>
                <c:pt idx="25">
                  <c:v>8404.2857142857138</c:v>
                </c:pt>
                <c:pt idx="26">
                  <c:v>10624.285714285712</c:v>
                </c:pt>
                <c:pt idx="27">
                  <c:v>11734.285714285714</c:v>
                </c:pt>
                <c:pt idx="28">
                  <c:v>12685.714285714284</c:v>
                </c:pt>
                <c:pt idx="29">
                  <c:v>14852.857142857141</c:v>
                </c:pt>
                <c:pt idx="30">
                  <c:v>15962.857142857141</c:v>
                </c:pt>
                <c:pt idx="31">
                  <c:v>15011.428571428571</c:v>
                </c:pt>
                <c:pt idx="32">
                  <c:v>18182.857142857141</c:v>
                </c:pt>
                <c:pt idx="33">
                  <c:v>24420</c:v>
                </c:pt>
                <c:pt idx="34">
                  <c:v>26692.857142857141</c:v>
                </c:pt>
                <c:pt idx="35">
                  <c:v>24367.142857142855</c:v>
                </c:pt>
                <c:pt idx="36">
                  <c:v>34885.714285714283</c:v>
                </c:pt>
                <c:pt idx="37">
                  <c:v>29071.428571428569</c:v>
                </c:pt>
                <c:pt idx="38">
                  <c:v>30128.571428571428</c:v>
                </c:pt>
                <c:pt idx="39">
                  <c:v>34885.714285714283</c:v>
                </c:pt>
                <c:pt idx="40">
                  <c:v>36682.857142857138</c:v>
                </c:pt>
                <c:pt idx="41">
                  <c:v>35995.714285714283</c:v>
                </c:pt>
                <c:pt idx="42">
                  <c:v>27697.142857142855</c:v>
                </c:pt>
                <c:pt idx="43">
                  <c:v>33511.428571428572</c:v>
                </c:pt>
                <c:pt idx="44">
                  <c:v>44655.828571428567</c:v>
                </c:pt>
                <c:pt idx="45">
                  <c:v>41545.714285714283</c:v>
                </c:pt>
                <c:pt idx="46">
                  <c:v>38057.142857142855</c:v>
                </c:pt>
                <c:pt idx="47">
                  <c:v>39114.28571428571</c:v>
                </c:pt>
                <c:pt idx="48">
                  <c:v>41757.142857142855</c:v>
                </c:pt>
                <c:pt idx="49">
                  <c:v>45457.142857142855</c:v>
                </c:pt>
                <c:pt idx="50">
                  <c:v>47571.428571428565</c:v>
                </c:pt>
                <c:pt idx="51">
                  <c:v>45457.142857142855</c:v>
                </c:pt>
                <c:pt idx="52">
                  <c:v>42814.28571428571</c:v>
                </c:pt>
                <c:pt idx="53">
                  <c:v>41757.142857142855</c:v>
                </c:pt>
                <c:pt idx="54">
                  <c:v>49891.857142857138</c:v>
                </c:pt>
                <c:pt idx="55">
                  <c:v>42877.714285714283</c:v>
                </c:pt>
                <c:pt idx="56">
                  <c:v>81685.428571428565</c:v>
                </c:pt>
                <c:pt idx="57">
                  <c:v>95486.428571428565</c:v>
                </c:pt>
                <c:pt idx="58">
                  <c:v>86685.714285714275</c:v>
                </c:pt>
                <c:pt idx="59">
                  <c:v>79666.28571428571</c:v>
                </c:pt>
                <c:pt idx="60">
                  <c:v>80078.57142857142</c:v>
                </c:pt>
                <c:pt idx="61">
                  <c:v>85152.857142857145</c:v>
                </c:pt>
                <c:pt idx="62">
                  <c:v>79111.28571428571</c:v>
                </c:pt>
                <c:pt idx="63">
                  <c:v>83672.857142857145</c:v>
                </c:pt>
                <c:pt idx="64">
                  <c:v>85510.293351275701</c:v>
                </c:pt>
                <c:pt idx="65">
                  <c:v>93412.234651055929</c:v>
                </c:pt>
                <c:pt idx="66">
                  <c:v>104418.51003289159</c:v>
                </c:pt>
                <c:pt idx="67">
                  <c:v>115706.99760402038</c:v>
                </c:pt>
                <c:pt idx="68">
                  <c:v>119375.75606463228</c:v>
                </c:pt>
                <c:pt idx="69">
                  <c:v>96234.356543838119</c:v>
                </c:pt>
                <c:pt idx="70">
                  <c:v>136048</c:v>
                </c:pt>
                <c:pt idx="71">
                  <c:v>158210</c:v>
                </c:pt>
                <c:pt idx="72">
                  <c:v>172718</c:v>
                </c:pt>
                <c:pt idx="73">
                  <c:v>157324</c:v>
                </c:pt>
                <c:pt idx="74">
                  <c:v>169155</c:v>
                </c:pt>
                <c:pt idx="75">
                  <c:v>179590</c:v>
                </c:pt>
                <c:pt idx="76">
                  <c:v>212000</c:v>
                </c:pt>
                <c:pt idx="77">
                  <c:v>229000</c:v>
                </c:pt>
                <c:pt idx="78">
                  <c:v>314000</c:v>
                </c:pt>
                <c:pt idx="79">
                  <c:v>336000</c:v>
                </c:pt>
                <c:pt idx="80">
                  <c:v>339000</c:v>
                </c:pt>
                <c:pt idx="81">
                  <c:v>430000</c:v>
                </c:pt>
              </c:numCache>
            </c:numRef>
          </c:yVal>
          <c:smooth val="1"/>
          <c:extLst>
            <c:ext xmlns:c16="http://schemas.microsoft.com/office/drawing/2014/chart" uri="{C3380CC4-5D6E-409C-BE32-E72D297353CC}">
              <c16:uniqueId val="{00000000-E2E5-F947-989B-5782812A2261}"/>
            </c:ext>
          </c:extLst>
        </c:ser>
        <c:dLbls>
          <c:showLegendKey val="0"/>
          <c:showVal val="0"/>
          <c:showCatName val="0"/>
          <c:showSerName val="0"/>
          <c:showPercent val="0"/>
          <c:showBubbleSize val="0"/>
        </c:dLbls>
        <c:axId val="1569556176"/>
        <c:axId val="1569501792"/>
      </c:scatterChart>
      <c:valAx>
        <c:axId val="1569556176"/>
        <c:scaling>
          <c:orientation val="minMax"/>
          <c:max val="1985"/>
          <c:min val="193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CL"/>
          </a:p>
        </c:txPr>
        <c:crossAx val="1569501792"/>
        <c:crosses val="autoZero"/>
        <c:crossBetween val="midCat"/>
        <c:majorUnit val="10"/>
      </c:valAx>
      <c:valAx>
        <c:axId val="1569501792"/>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rgbClr val="0070C0"/>
                    </a:solidFill>
                    <a:latin typeface="+mn-lt"/>
                    <a:ea typeface="+mn-ea"/>
                    <a:cs typeface="+mn-cs"/>
                  </a:defRPr>
                </a:pPr>
                <a:r>
                  <a:rPr lang="en-GB" sz="2000" b="1">
                    <a:solidFill>
                      <a:srgbClr val="0070C0"/>
                    </a:solidFill>
                  </a:rPr>
                  <a:t>Toneladas carbonato de litio eq.</a:t>
                </a:r>
              </a:p>
            </c:rich>
          </c:tx>
          <c:layout>
            <c:manualLayout>
              <c:xMode val="edge"/>
              <c:yMode val="edge"/>
              <c:x val="1.2100831368403935E-2"/>
              <c:y val="7.3490357183612937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rgbClr val="0070C0"/>
                  </a:solidFill>
                  <a:latin typeface="+mn-lt"/>
                  <a:ea typeface="+mn-ea"/>
                  <a:cs typeface="+mn-cs"/>
                </a:defRPr>
              </a:pPr>
              <a:endParaRPr lang="en-CL"/>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crossAx val="15695561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8100" cap="rnd">
              <a:solidFill>
                <a:schemeClr val="accent1"/>
              </a:solidFill>
              <a:round/>
            </a:ln>
            <a:effectLst/>
          </c:spPr>
          <c:marker>
            <c:symbol val="none"/>
          </c:marker>
          <c:xVal>
            <c:numRef>
              <c:f>'demanda reciclaje mayo 23'!$A$3:$A$43</c:f>
              <c:numCache>
                <c:formatCode>#,##0</c:formatCode>
                <c:ptCount val="41"/>
                <c:pt idx="0">
                  <c:v>20.000768874359999</c:v>
                </c:pt>
                <c:pt idx="1">
                  <c:v>20.991766801010002</c:v>
                </c:pt>
                <c:pt idx="2">
                  <c:v>21.982641158570001</c:v>
                </c:pt>
                <c:pt idx="3">
                  <c:v>23.004238844789999</c:v>
                </c:pt>
                <c:pt idx="4">
                  <c:v>23.949659784720001</c:v>
                </c:pt>
                <c:pt idx="5">
                  <c:v>24.97920603615</c:v>
                </c:pt>
                <c:pt idx="6">
                  <c:v>26.00089983166</c:v>
                </c:pt>
                <c:pt idx="7">
                  <c:v>26.953926089309999</c:v>
                </c:pt>
                <c:pt idx="8">
                  <c:v>27.968096946500001</c:v>
                </c:pt>
                <c:pt idx="9">
                  <c:v>28.996764484370001</c:v>
                </c:pt>
                <c:pt idx="10">
                  <c:v>29.972400746689999</c:v>
                </c:pt>
                <c:pt idx="11">
                  <c:v>30.985624240829999</c:v>
                </c:pt>
                <c:pt idx="12">
                  <c:v>31.999163522650001</c:v>
                </c:pt>
                <c:pt idx="13">
                  <c:v>32.982006935610002</c:v>
                </c:pt>
                <c:pt idx="14">
                  <c:v>34.003151535150003</c:v>
                </c:pt>
                <c:pt idx="15">
                  <c:v>35.001507641330001</c:v>
                </c:pt>
                <c:pt idx="16">
                  <c:v>35.984543272880003</c:v>
                </c:pt>
                <c:pt idx="17">
                  <c:v>36.998137474300002</c:v>
                </c:pt>
                <c:pt idx="18">
                  <c:v>37.973650167530003</c:v>
                </c:pt>
                <c:pt idx="19">
                  <c:v>38.987505237039997</c:v>
                </c:pt>
                <c:pt idx="20">
                  <c:v>40.001428956040002</c:v>
                </c:pt>
                <c:pt idx="21">
                  <c:v>41.007115781960003</c:v>
                </c:pt>
                <c:pt idx="22">
                  <c:v>42.020531494689997</c:v>
                </c:pt>
                <c:pt idx="23">
                  <c:v>43.01873657198</c:v>
                </c:pt>
                <c:pt idx="24">
                  <c:v>44.009199032550001</c:v>
                </c:pt>
                <c:pt idx="25">
                  <c:v>44.992166014600002</c:v>
                </c:pt>
                <c:pt idx="26">
                  <c:v>45.975036887359998</c:v>
                </c:pt>
                <c:pt idx="27">
                  <c:v>46.988370220690001</c:v>
                </c:pt>
                <c:pt idx="28">
                  <c:v>48.001689824129997</c:v>
                </c:pt>
                <c:pt idx="29">
                  <c:v>48.984560696880003</c:v>
                </c:pt>
                <c:pt idx="30">
                  <c:v>49.982546095789999</c:v>
                </c:pt>
                <c:pt idx="31">
                  <c:v>51.011048874860002</c:v>
                </c:pt>
                <c:pt idx="32">
                  <c:v>52.001428956040002</c:v>
                </c:pt>
                <c:pt idx="33">
                  <c:v>52.976502292489997</c:v>
                </c:pt>
                <c:pt idx="34">
                  <c:v>53.966772534470003</c:v>
                </c:pt>
                <c:pt idx="35">
                  <c:v>54.995124284660001</c:v>
                </c:pt>
                <c:pt idx="36">
                  <c:v>55.985298417350002</c:v>
                </c:pt>
                <c:pt idx="37">
                  <c:v>56.975417630439999</c:v>
                </c:pt>
                <c:pt idx="38">
                  <c:v>57.980788668670002</c:v>
                </c:pt>
                <c:pt idx="39">
                  <c:v>59.001287962950002</c:v>
                </c:pt>
                <c:pt idx="40">
                  <c:v>59.983623369630003</c:v>
                </c:pt>
              </c:numCache>
            </c:numRef>
          </c:xVal>
          <c:yVal>
            <c:numRef>
              <c:f>'demanda reciclaje mayo 23'!$D$3:$D$43</c:f>
              <c:numCache>
                <c:formatCode>#,##0</c:formatCode>
                <c:ptCount val="41"/>
                <c:pt idx="0">
                  <c:v>319.93536137029997</c:v>
                </c:pt>
                <c:pt idx="1">
                  <c:v>525.40217347390001</c:v>
                </c:pt>
                <c:pt idx="2">
                  <c:v>682.20579323720006</c:v>
                </c:pt>
                <c:pt idx="3">
                  <c:v>936.33579768109996</c:v>
                </c:pt>
                <c:pt idx="4">
                  <c:v>1195.8728234959999</c:v>
                </c:pt>
                <c:pt idx="5">
                  <c:v>1579.7713408479999</c:v>
                </c:pt>
                <c:pt idx="6">
                  <c:v>1871.75049489</c:v>
                </c:pt>
                <c:pt idx="7">
                  <c:v>2125.880499333</c:v>
                </c:pt>
                <c:pt idx="8">
                  <c:v>2455.7088029729998</c:v>
                </c:pt>
                <c:pt idx="9">
                  <c:v>2726.0598715310002</c:v>
                </c:pt>
                <c:pt idx="10">
                  <c:v>2991.003918717</c:v>
                </c:pt>
                <c:pt idx="11">
                  <c:v>3180.249666707</c:v>
                </c:pt>
                <c:pt idx="12">
                  <c:v>3396.5305215530002</c:v>
                </c:pt>
                <c:pt idx="13">
                  <c:v>3645.253504626</c:v>
                </c:pt>
                <c:pt idx="14">
                  <c:v>3937.2326586680001</c:v>
                </c:pt>
                <c:pt idx="15">
                  <c:v>4240.0258554519996</c:v>
                </c:pt>
                <c:pt idx="16">
                  <c:v>4537.4120308649999</c:v>
                </c:pt>
                <c:pt idx="17">
                  <c:v>4883.4613986180002</c:v>
                </c:pt>
                <c:pt idx="18">
                  <c:v>5218.6967236290002</c:v>
                </c:pt>
                <c:pt idx="19">
                  <c:v>5580.9671554959996</c:v>
                </c:pt>
                <c:pt idx="20">
                  <c:v>6002.7148224459997</c:v>
                </c:pt>
                <c:pt idx="21">
                  <c:v>6159.5184422089997</c:v>
                </c:pt>
                <c:pt idx="22">
                  <c:v>6343.3571688279999</c:v>
                </c:pt>
                <c:pt idx="23">
                  <c:v>6538.0099381890004</c:v>
                </c:pt>
                <c:pt idx="24">
                  <c:v>6711.0346220660003</c:v>
                </c:pt>
                <c:pt idx="25">
                  <c:v>6900.2803700559998</c:v>
                </c:pt>
                <c:pt idx="26">
                  <c:v>7111.1542035310003</c:v>
                </c:pt>
                <c:pt idx="27">
                  <c:v>7343.6561224899997</c:v>
                </c:pt>
                <c:pt idx="28">
                  <c:v>7559.9369773360004</c:v>
                </c:pt>
                <c:pt idx="29">
                  <c:v>7776.2178321820002</c:v>
                </c:pt>
                <c:pt idx="30">
                  <c:v>8019.5337938840003</c:v>
                </c:pt>
                <c:pt idx="31">
                  <c:v>8257.4427342140007</c:v>
                </c:pt>
                <c:pt idx="32">
                  <c:v>8538.6078455139996</c:v>
                </c:pt>
                <c:pt idx="33">
                  <c:v>8776.516785844</c:v>
                </c:pt>
                <c:pt idx="34">
                  <c:v>9030.6467902879995</c:v>
                </c:pt>
                <c:pt idx="35">
                  <c:v>9333.4399870720008</c:v>
                </c:pt>
                <c:pt idx="36">
                  <c:v>9587.5699915160003</c:v>
                </c:pt>
                <c:pt idx="37">
                  <c:v>9852.5140387020001</c:v>
                </c:pt>
                <c:pt idx="38">
                  <c:v>10176.93532097</c:v>
                </c:pt>
                <c:pt idx="39">
                  <c:v>10485.13553913</c:v>
                </c:pt>
                <c:pt idx="40">
                  <c:v>10798.742778649999</c:v>
                </c:pt>
              </c:numCache>
            </c:numRef>
          </c:yVal>
          <c:smooth val="1"/>
          <c:extLst>
            <c:ext xmlns:c16="http://schemas.microsoft.com/office/drawing/2014/chart" uri="{C3380CC4-5D6E-409C-BE32-E72D297353CC}">
              <c16:uniqueId val="{00000000-F179-0847-82A4-740F2BE9D4A3}"/>
            </c:ext>
          </c:extLst>
        </c:ser>
        <c:dLbls>
          <c:showLegendKey val="0"/>
          <c:showVal val="0"/>
          <c:showCatName val="0"/>
          <c:showSerName val="0"/>
          <c:showPercent val="0"/>
          <c:showBubbleSize val="0"/>
        </c:dLbls>
        <c:axId val="426614352"/>
        <c:axId val="426609952"/>
      </c:scatterChart>
      <c:valAx>
        <c:axId val="426614352"/>
        <c:scaling>
          <c:orientation val="minMax"/>
          <c:max val="30"/>
          <c:min val="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CL"/>
          </a:p>
        </c:txPr>
        <c:crossAx val="426609952"/>
        <c:crosses val="autoZero"/>
        <c:crossBetween val="midCat"/>
      </c:valAx>
      <c:valAx>
        <c:axId val="426609952"/>
        <c:scaling>
          <c:orientation val="minMax"/>
          <c:max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002060"/>
                    </a:solidFill>
                    <a:latin typeface="+mn-lt"/>
                    <a:ea typeface="+mn-ea"/>
                    <a:cs typeface="+mn-cs"/>
                  </a:defRPr>
                </a:pPr>
                <a:r>
                  <a:rPr lang="en-GB" sz="1400" b="1">
                    <a:solidFill>
                      <a:srgbClr val="002060"/>
                    </a:solidFill>
                  </a:rPr>
                  <a:t>Demanda</a:t>
                </a:r>
                <a:r>
                  <a:rPr lang="en-GB" sz="1400" b="1" baseline="0">
                    <a:solidFill>
                      <a:srgbClr val="002060"/>
                    </a:solidFill>
                  </a:rPr>
                  <a:t>, Miles de toneladas de carbonato de litio</a:t>
                </a:r>
                <a:endParaRPr lang="en-GB" sz="1400" b="1">
                  <a:solidFill>
                    <a:srgbClr val="002060"/>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CL"/>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CL"/>
          </a:p>
        </c:txPr>
        <c:crossAx val="4266143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8100" cap="rnd">
              <a:solidFill>
                <a:srgbClr val="002060"/>
              </a:solidFill>
              <a:round/>
            </a:ln>
            <a:effectLst/>
          </c:spPr>
          <c:marker>
            <c:symbol val="none"/>
          </c:marker>
          <c:xVal>
            <c:numRef>
              <c:f>'produccion mundial por pais ++ '!$A$9:$A$91</c:f>
              <c:numCache>
                <c:formatCode>General</c:formatCode>
                <c:ptCount val="83"/>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numCache>
            </c:numRef>
          </c:xVal>
          <c:yVal>
            <c:numRef>
              <c:f>'produccion mundial por pais ++ '!$C$9:$C$91</c:f>
              <c:numCache>
                <c:formatCode>#,##0</c:formatCode>
                <c:ptCount val="83"/>
                <c:pt idx="0">
                  <c:v>1681.0480326530612</c:v>
                </c:pt>
                <c:pt idx="1">
                  <c:v>1723.0166040816325</c:v>
                </c:pt>
                <c:pt idx="2">
                  <c:v>1764.985175510204</c:v>
                </c:pt>
                <c:pt idx="3">
                  <c:v>1806.9537469387753</c:v>
                </c:pt>
                <c:pt idx="4">
                  <c:v>1848.9223183673469</c:v>
                </c:pt>
                <c:pt idx="5">
                  <c:v>1890.8908897959182</c:v>
                </c:pt>
                <c:pt idx="6">
                  <c:v>1932.8594612244897</c:v>
                </c:pt>
                <c:pt idx="7">
                  <c:v>1974.828032653061</c:v>
                </c:pt>
                <c:pt idx="8">
                  <c:v>2016.7966040816325</c:v>
                </c:pt>
                <c:pt idx="9">
                  <c:v>2058.7651755102038</c:v>
                </c:pt>
                <c:pt idx="10">
                  <c:v>2100.7542857142857</c:v>
                </c:pt>
                <c:pt idx="11">
                  <c:v>2331.9514285714286</c:v>
                </c:pt>
                <c:pt idx="12">
                  <c:v>2563.1485714285714</c:v>
                </c:pt>
                <c:pt idx="13">
                  <c:v>2794.3457142857142</c:v>
                </c:pt>
                <c:pt idx="14">
                  <c:v>3025.542857142857</c:v>
                </c:pt>
                <c:pt idx="15">
                  <c:v>3256.74</c:v>
                </c:pt>
                <c:pt idx="16">
                  <c:v>3487.9371428571426</c:v>
                </c:pt>
                <c:pt idx="17">
                  <c:v>3719.1342857142854</c:v>
                </c:pt>
                <c:pt idx="18">
                  <c:v>3950.3314285714282</c:v>
                </c:pt>
                <c:pt idx="19">
                  <c:v>4181.528571428571</c:v>
                </c:pt>
                <c:pt idx="20">
                  <c:v>4412.7510857142852</c:v>
                </c:pt>
                <c:pt idx="21">
                  <c:v>4939.3667999999998</c:v>
                </c:pt>
                <c:pt idx="22">
                  <c:v>5465.9825142857144</c:v>
                </c:pt>
                <c:pt idx="23">
                  <c:v>6712.8571428571422</c:v>
                </c:pt>
                <c:pt idx="24">
                  <c:v>7452.8571428571422</c:v>
                </c:pt>
                <c:pt idx="25">
                  <c:v>8404.2857142857138</c:v>
                </c:pt>
                <c:pt idx="26">
                  <c:v>10624.285714285712</c:v>
                </c:pt>
                <c:pt idx="27">
                  <c:v>11734.285714285714</c:v>
                </c:pt>
                <c:pt idx="28">
                  <c:v>12685.714285714284</c:v>
                </c:pt>
                <c:pt idx="29">
                  <c:v>14852.857142857141</c:v>
                </c:pt>
                <c:pt idx="30">
                  <c:v>15962.857142857141</c:v>
                </c:pt>
                <c:pt idx="31">
                  <c:v>15011.428571428571</c:v>
                </c:pt>
                <c:pt idx="32">
                  <c:v>18182.857142857141</c:v>
                </c:pt>
                <c:pt idx="33">
                  <c:v>24420</c:v>
                </c:pt>
                <c:pt idx="34">
                  <c:v>26692.857142857141</c:v>
                </c:pt>
                <c:pt idx="35">
                  <c:v>24367.142857142855</c:v>
                </c:pt>
                <c:pt idx="36">
                  <c:v>34885.714285714283</c:v>
                </c:pt>
                <c:pt idx="37">
                  <c:v>29071.428571428569</c:v>
                </c:pt>
                <c:pt idx="38">
                  <c:v>30128.571428571428</c:v>
                </c:pt>
                <c:pt idx="39">
                  <c:v>34885.714285714283</c:v>
                </c:pt>
                <c:pt idx="40">
                  <c:v>36682.857142857138</c:v>
                </c:pt>
                <c:pt idx="41">
                  <c:v>35995.714285714283</c:v>
                </c:pt>
                <c:pt idx="42">
                  <c:v>27697.142857142855</c:v>
                </c:pt>
                <c:pt idx="43">
                  <c:v>33511.428571428572</c:v>
                </c:pt>
                <c:pt idx="44">
                  <c:v>44655.828571428567</c:v>
                </c:pt>
                <c:pt idx="45">
                  <c:v>41545.714285714283</c:v>
                </c:pt>
                <c:pt idx="46">
                  <c:v>38057.142857142855</c:v>
                </c:pt>
                <c:pt idx="47">
                  <c:v>39114.28571428571</c:v>
                </c:pt>
                <c:pt idx="48">
                  <c:v>41757.142857142855</c:v>
                </c:pt>
                <c:pt idx="49">
                  <c:v>45457.142857142855</c:v>
                </c:pt>
                <c:pt idx="50">
                  <c:v>47571.428571428565</c:v>
                </c:pt>
                <c:pt idx="51">
                  <c:v>45457.142857142855</c:v>
                </c:pt>
                <c:pt idx="52">
                  <c:v>42814.28571428571</c:v>
                </c:pt>
                <c:pt idx="53">
                  <c:v>41757.142857142855</c:v>
                </c:pt>
                <c:pt idx="54">
                  <c:v>49891.857142857138</c:v>
                </c:pt>
                <c:pt idx="55">
                  <c:v>42877.714285714283</c:v>
                </c:pt>
                <c:pt idx="56">
                  <c:v>81685.428571428565</c:v>
                </c:pt>
                <c:pt idx="57">
                  <c:v>95486.428571428565</c:v>
                </c:pt>
                <c:pt idx="58">
                  <c:v>86685.714285714275</c:v>
                </c:pt>
                <c:pt idx="59">
                  <c:v>79666.28571428571</c:v>
                </c:pt>
                <c:pt idx="60">
                  <c:v>80078.57142857142</c:v>
                </c:pt>
                <c:pt idx="61">
                  <c:v>85152.857142857145</c:v>
                </c:pt>
                <c:pt idx="62">
                  <c:v>79111.28571428571</c:v>
                </c:pt>
                <c:pt idx="63">
                  <c:v>83672.857142857145</c:v>
                </c:pt>
                <c:pt idx="64">
                  <c:v>85510.293351275701</c:v>
                </c:pt>
                <c:pt idx="65">
                  <c:v>93412.234651055929</c:v>
                </c:pt>
                <c:pt idx="66">
                  <c:v>104418.51003289159</c:v>
                </c:pt>
                <c:pt idx="67">
                  <c:v>115706.99760402038</c:v>
                </c:pt>
                <c:pt idx="68">
                  <c:v>119375.75606463228</c:v>
                </c:pt>
                <c:pt idx="69">
                  <c:v>96234.356543838119</c:v>
                </c:pt>
                <c:pt idx="70">
                  <c:v>136048</c:v>
                </c:pt>
                <c:pt idx="71">
                  <c:v>158210</c:v>
                </c:pt>
                <c:pt idx="72">
                  <c:v>172718</c:v>
                </c:pt>
                <c:pt idx="73">
                  <c:v>157324</c:v>
                </c:pt>
                <c:pt idx="74">
                  <c:v>169155</c:v>
                </c:pt>
                <c:pt idx="75">
                  <c:v>179590</c:v>
                </c:pt>
                <c:pt idx="76">
                  <c:v>212000</c:v>
                </c:pt>
                <c:pt idx="77">
                  <c:v>229000</c:v>
                </c:pt>
                <c:pt idx="78">
                  <c:v>314000</c:v>
                </c:pt>
                <c:pt idx="79">
                  <c:v>336000</c:v>
                </c:pt>
                <c:pt idx="80">
                  <c:v>339000</c:v>
                </c:pt>
                <c:pt idx="81">
                  <c:v>430000</c:v>
                </c:pt>
                <c:pt idx="82">
                  <c:v>684126.98412698426</c:v>
                </c:pt>
              </c:numCache>
            </c:numRef>
          </c:yVal>
          <c:smooth val="1"/>
          <c:extLst>
            <c:ext xmlns:c16="http://schemas.microsoft.com/office/drawing/2014/chart" uri="{C3380CC4-5D6E-409C-BE32-E72D297353CC}">
              <c16:uniqueId val="{00000000-3028-D243-803C-6719B26A5542}"/>
            </c:ext>
          </c:extLst>
        </c:ser>
        <c:dLbls>
          <c:showLegendKey val="0"/>
          <c:showVal val="0"/>
          <c:showCatName val="0"/>
          <c:showSerName val="0"/>
          <c:showPercent val="0"/>
          <c:showBubbleSize val="0"/>
        </c:dLbls>
        <c:axId val="1569556176"/>
        <c:axId val="1569501792"/>
      </c:scatterChart>
      <c:valAx>
        <c:axId val="1569556176"/>
        <c:scaling>
          <c:orientation val="minMax"/>
          <c:max val="2025"/>
          <c:min val="198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CL"/>
          </a:p>
        </c:txPr>
        <c:crossAx val="1569501792"/>
        <c:crosses val="autoZero"/>
        <c:crossBetween val="midCat"/>
        <c:majorUnit val="10"/>
      </c:valAx>
      <c:valAx>
        <c:axId val="1569501792"/>
        <c:scaling>
          <c:orientation val="minMax"/>
          <c:max val="7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crossAx val="15695561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49858307512199"/>
          <c:y val="5.59941867497546E-2"/>
          <c:w val="0.79527877663151103"/>
          <c:h val="0.76170930656618996"/>
        </c:manualLayout>
      </c:layout>
      <c:areaChart>
        <c:grouping val="stacked"/>
        <c:varyColors val="0"/>
        <c:ser>
          <c:idx val="0"/>
          <c:order val="0"/>
          <c:tx>
            <c:strRef>
              <c:f>'produccion mundial'!$E$3</c:f>
              <c:strCache>
                <c:ptCount val="1"/>
                <c:pt idx="0">
                  <c:v>Chile</c:v>
                </c:pt>
              </c:strCache>
            </c:strRef>
          </c:tx>
          <c:cat>
            <c:numRef>
              <c:f>'produccion mundial'!$A$4:$A$31</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'produccion mundial'!$E$4:$E$31</c:f>
              <c:numCache>
                <c:formatCode>#,##0</c:formatCode>
                <c:ptCount val="28"/>
                <c:pt idx="0">
                  <c:v>396.39301145970308</c:v>
                </c:pt>
                <c:pt idx="1">
                  <c:v>846.89085102385866</c:v>
                </c:pt>
                <c:pt idx="2">
                  <c:v>837.49765170016906</c:v>
                </c:pt>
                <c:pt idx="3">
                  <c:v>1153.2970129626151</c:v>
                </c:pt>
                <c:pt idx="4">
                  <c:v>1377.4187488258499</c:v>
                </c:pt>
                <c:pt idx="5">
                  <c:v>1410.6706744317109</c:v>
                </c:pt>
                <c:pt idx="6">
                  <c:v>1706.1807251549881</c:v>
                </c:pt>
                <c:pt idx="7">
                  <c:v>1610.9336840127751</c:v>
                </c:pt>
                <c:pt idx="8">
                  <c:v>2033.2519256058611</c:v>
                </c:pt>
                <c:pt idx="9">
                  <c:v>1947.96167574676</c:v>
                </c:pt>
                <c:pt idx="10">
                  <c:v>1961.1121547999251</c:v>
                </c:pt>
                <c:pt idx="11">
                  <c:v>2431.5235769303022</c:v>
                </c:pt>
                <c:pt idx="12">
                  <c:v>2663.9113281983841</c:v>
                </c:pt>
                <c:pt idx="13">
                  <c:v>4554.9502160435841</c:v>
                </c:pt>
                <c:pt idx="14">
                  <c:v>5331.0163441668219</c:v>
                </c:pt>
                <c:pt idx="15">
                  <c:v>5679.316175089235</c:v>
                </c:pt>
                <c:pt idx="16">
                  <c:v>6738.4933308284781</c:v>
                </c:pt>
                <c:pt idx="17">
                  <c:v>5883.9000563591944</c:v>
                </c:pt>
                <c:pt idx="18">
                  <c:v>6620.7026113094107</c:v>
                </c:pt>
                <c:pt idx="19">
                  <c:v>7827.7287244035297</c:v>
                </c:pt>
                <c:pt idx="20">
                  <c:v>8353.3721585572039</c:v>
                </c:pt>
                <c:pt idx="21">
                  <c:v>8189.9304903250004</c:v>
                </c:pt>
                <c:pt idx="22">
                  <c:v>9399.7745632162296</c:v>
                </c:pt>
                <c:pt idx="23">
                  <c:v>10417.433777944771</c:v>
                </c:pt>
                <c:pt idx="24">
                  <c:v>9866.4287056171306</c:v>
                </c:pt>
                <c:pt idx="25">
                  <c:v>4725.5307157617881</c:v>
                </c:pt>
                <c:pt idx="26">
                  <c:v>8270.7120045087358</c:v>
                </c:pt>
                <c:pt idx="27">
                  <c:v>11259.25230133383</c:v>
                </c:pt>
              </c:numCache>
            </c:numRef>
          </c:val>
          <c:extLst>
            <c:ext xmlns:c16="http://schemas.microsoft.com/office/drawing/2014/chart" uri="{C3380CC4-5D6E-409C-BE32-E72D297353CC}">
              <c16:uniqueId val="{00000000-5D6D-774F-A75D-FB9FFA8F3592}"/>
            </c:ext>
          </c:extLst>
        </c:ser>
        <c:ser>
          <c:idx val="1"/>
          <c:order val="1"/>
          <c:tx>
            <c:strRef>
              <c:f>'produccion mundial'!$F$3</c:f>
              <c:strCache>
                <c:ptCount val="1"/>
                <c:pt idx="0">
                  <c:v>Australia</c:v>
                </c:pt>
              </c:strCache>
            </c:strRef>
          </c:tx>
          <c:cat>
            <c:numRef>
              <c:f>'produccion mundial'!$A$4:$A$31</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'produccion mundial'!$F$4:$F$31</c:f>
              <c:numCache>
                <c:formatCode>#,##0</c:formatCode>
                <c:ptCount val="28"/>
                <c:pt idx="0">
                  <c:v>326.63957307777122</c:v>
                </c:pt>
                <c:pt idx="1">
                  <c:v>317.17035031693649</c:v>
                </c:pt>
                <c:pt idx="2">
                  <c:v>302.15546799289098</c:v>
                </c:pt>
                <c:pt idx="3">
                  <c:v>533.63093021230804</c:v>
                </c:pt>
                <c:pt idx="4">
                  <c:v>712.318247277404</c:v>
                </c:pt>
                <c:pt idx="5">
                  <c:v>947.97753814913744</c:v>
                </c:pt>
                <c:pt idx="6">
                  <c:v>1021.218367287004</c:v>
                </c:pt>
                <c:pt idx="7">
                  <c:v>1105.78444693246</c:v>
                </c:pt>
                <c:pt idx="8">
                  <c:v>1043.2845421538309</c:v>
                </c:pt>
                <c:pt idx="9">
                  <c:v>1029.303268795552</c:v>
                </c:pt>
                <c:pt idx="10">
                  <c:v>1700</c:v>
                </c:pt>
                <c:pt idx="11">
                  <c:v>1700</c:v>
                </c:pt>
                <c:pt idx="12">
                  <c:v>3700</c:v>
                </c:pt>
                <c:pt idx="13">
                  <c:v>2800</c:v>
                </c:pt>
                <c:pt idx="14">
                  <c:v>2100</c:v>
                </c:pt>
                <c:pt idx="15">
                  <c:v>2200</c:v>
                </c:pt>
                <c:pt idx="16">
                  <c:v>1761.9193438711879</c:v>
                </c:pt>
                <c:pt idx="17">
                  <c:v>1494.9618675259869</c:v>
                </c:pt>
                <c:pt idx="18">
                  <c:v>2722.9662587105308</c:v>
                </c:pt>
                <c:pt idx="19">
                  <c:v>3470.447192474463</c:v>
                </c:pt>
                <c:pt idx="20">
                  <c:v>3470.447192474463</c:v>
                </c:pt>
                <c:pt idx="21">
                  <c:v>3897.5791546252822</c:v>
                </c:pt>
                <c:pt idx="22">
                  <c:v>4698.45158365713</c:v>
                </c:pt>
                <c:pt idx="23">
                  <c:v>5448.2683953390788</c:v>
                </c:pt>
                <c:pt idx="24">
                  <c:v>6011.8823672707103</c:v>
                </c:pt>
                <c:pt idx="25">
                  <c:v>6399.2342482403064</c:v>
                </c:pt>
                <c:pt idx="26">
                  <c:v>8539.0115394395089</c:v>
                </c:pt>
                <c:pt idx="27">
                  <c:v>11753.10276225796</c:v>
                </c:pt>
              </c:numCache>
            </c:numRef>
          </c:val>
          <c:extLst>
            <c:ext xmlns:c16="http://schemas.microsoft.com/office/drawing/2014/chart" uri="{C3380CC4-5D6E-409C-BE32-E72D297353CC}">
              <c16:uniqueId val="{00000001-5D6D-774F-A75D-FB9FFA8F3592}"/>
            </c:ext>
          </c:extLst>
        </c:ser>
        <c:ser>
          <c:idx val="2"/>
          <c:order val="2"/>
          <c:tx>
            <c:strRef>
              <c:f>'produccion mundial'!$H$3</c:f>
              <c:strCache>
                <c:ptCount val="1"/>
                <c:pt idx="0">
                  <c:v>Argentina</c:v>
                </c:pt>
              </c:strCache>
            </c:strRef>
          </c:tx>
          <c:cat>
            <c:numRef>
              <c:f>'produccion mundial'!$A$4:$A$31</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'produccion mundial'!$H$4:$H$31</c:f>
              <c:numCache>
                <c:formatCode>General</c:formatCode>
                <c:ptCount val="28"/>
                <c:pt idx="0">
                  <c:v>0</c:v>
                </c:pt>
                <c:pt idx="1">
                  <c:v>0</c:v>
                </c:pt>
                <c:pt idx="2">
                  <c:v>0</c:v>
                </c:pt>
                <c:pt idx="3">
                  <c:v>0</c:v>
                </c:pt>
                <c:pt idx="4">
                  <c:v>0</c:v>
                </c:pt>
                <c:pt idx="5">
                  <c:v>0</c:v>
                </c:pt>
                <c:pt idx="6">
                  <c:v>0</c:v>
                </c:pt>
                <c:pt idx="7">
                  <c:v>0</c:v>
                </c:pt>
                <c:pt idx="8">
                  <c:v>0</c:v>
                </c:pt>
                <c:pt idx="9">
                  <c:v>0</c:v>
                </c:pt>
                <c:pt idx="10" formatCode="#,##0">
                  <c:v>8</c:v>
                </c:pt>
                <c:pt idx="11" formatCode="#,##0">
                  <c:v>8</c:v>
                </c:pt>
                <c:pt idx="12" formatCode="#,##0">
                  <c:v>8</c:v>
                </c:pt>
                <c:pt idx="13" formatCode="#,##0">
                  <c:v>8</c:v>
                </c:pt>
                <c:pt idx="14" formatCode="#,##0">
                  <c:v>1130</c:v>
                </c:pt>
                <c:pt idx="15" formatCode="#,##0">
                  <c:v>200</c:v>
                </c:pt>
                <c:pt idx="16" formatCode="#,##0">
                  <c:v>1121.2214006449601</c:v>
                </c:pt>
                <c:pt idx="17" formatCode="#,##0">
                  <c:v>1121.22140064684</c:v>
                </c:pt>
                <c:pt idx="18" formatCode="#,##0">
                  <c:v>800.87242903184665</c:v>
                </c:pt>
                <c:pt idx="19" formatCode="#,##0">
                  <c:v>1174.612895914752</c:v>
                </c:pt>
                <c:pt idx="20" formatCode="#,##0">
                  <c:v>2242.4428012899211</c:v>
                </c:pt>
                <c:pt idx="21" formatCode="#,##0">
                  <c:v>2829.749249248237</c:v>
                </c:pt>
                <c:pt idx="22" formatCode="#,##0">
                  <c:v>2936.53223978594</c:v>
                </c:pt>
                <c:pt idx="23" formatCode="#,##0">
                  <c:v>2776.357753987837</c:v>
                </c:pt>
                <c:pt idx="24" formatCode="#,##0">
                  <c:v>3470.4471924725872</c:v>
                </c:pt>
                <c:pt idx="25" formatCode="#,##0">
                  <c:v>2349.2257918276241</c:v>
                </c:pt>
                <c:pt idx="26" formatCode="#,##0">
                  <c:v>3363.664201946151</c:v>
                </c:pt>
                <c:pt idx="27" formatCode="#,##0">
                  <c:v>2829.749249248237</c:v>
                </c:pt>
              </c:numCache>
            </c:numRef>
          </c:val>
          <c:extLst>
            <c:ext xmlns:c16="http://schemas.microsoft.com/office/drawing/2014/chart" uri="{C3380CC4-5D6E-409C-BE32-E72D297353CC}">
              <c16:uniqueId val="{00000002-5D6D-774F-A75D-FB9FFA8F3592}"/>
            </c:ext>
          </c:extLst>
        </c:ser>
        <c:ser>
          <c:idx val="3"/>
          <c:order val="3"/>
          <c:tx>
            <c:strRef>
              <c:f>'produccion mundial'!$K$3</c:f>
              <c:strCache>
                <c:ptCount val="1"/>
                <c:pt idx="0">
                  <c:v>EEUU</c:v>
                </c:pt>
              </c:strCache>
            </c:strRef>
          </c:tx>
          <c:cat>
            <c:numRef>
              <c:f>'produccion mundial'!$A$4:$A$31</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'produccion mundial'!$K$4:$K$31</c:f>
              <c:numCache>
                <c:formatCode>#,##0</c:formatCode>
                <c:ptCount val="28"/>
                <c:pt idx="0">
                  <c:v>5448.4</c:v>
                </c:pt>
                <c:pt idx="1">
                  <c:v>4230</c:v>
                </c:pt>
                <c:pt idx="2">
                  <c:v>3590</c:v>
                </c:pt>
                <c:pt idx="3">
                  <c:v>3380</c:v>
                </c:pt>
                <c:pt idx="4">
                  <c:v>4000</c:v>
                </c:pt>
                <c:pt idx="5">
                  <c:v>4670</c:v>
                </c:pt>
                <c:pt idx="6">
                  <c:v>4510</c:v>
                </c:pt>
                <c:pt idx="7">
                  <c:v>4410</c:v>
                </c:pt>
                <c:pt idx="8">
                  <c:v>3630</c:v>
                </c:pt>
                <c:pt idx="9">
                  <c:v>3190</c:v>
                </c:pt>
                <c:pt idx="10">
                  <c:v>3349</c:v>
                </c:pt>
                <c:pt idx="11">
                  <c:v>1500</c:v>
                </c:pt>
                <c:pt idx="12">
                  <c:v>4016</c:v>
                </c:pt>
                <c:pt idx="13">
                  <c:v>3705</c:v>
                </c:pt>
                <c:pt idx="14">
                  <c:v>1550</c:v>
                </c:pt>
                <c:pt idx="15">
                  <c:v>1490</c:v>
                </c:pt>
                <c:pt idx="16">
                  <c:v>1230</c:v>
                </c:pt>
                <c:pt idx="17">
                  <c:v>890</c:v>
                </c:pt>
                <c:pt idx="18">
                  <c:v>800</c:v>
                </c:pt>
                <c:pt idx="19">
                  <c:v>720</c:v>
                </c:pt>
                <c:pt idx="20">
                  <c:v>680</c:v>
                </c:pt>
                <c:pt idx="21">
                  <c:v>640</c:v>
                </c:pt>
                <c:pt idx="22">
                  <c:v>740</c:v>
                </c:pt>
                <c:pt idx="23">
                  <c:v>700</c:v>
                </c:pt>
                <c:pt idx="24">
                  <c:v>590</c:v>
                </c:pt>
                <c:pt idx="25">
                  <c:v>330</c:v>
                </c:pt>
                <c:pt idx="26">
                  <c:v>450</c:v>
                </c:pt>
                <c:pt idx="27">
                  <c:v>400</c:v>
                </c:pt>
              </c:numCache>
            </c:numRef>
          </c:val>
          <c:extLst>
            <c:ext xmlns:c16="http://schemas.microsoft.com/office/drawing/2014/chart" uri="{C3380CC4-5D6E-409C-BE32-E72D297353CC}">
              <c16:uniqueId val="{00000003-5D6D-774F-A75D-FB9FFA8F3592}"/>
            </c:ext>
          </c:extLst>
        </c:ser>
        <c:ser>
          <c:idx val="4"/>
          <c:order val="4"/>
          <c:tx>
            <c:strRef>
              <c:f>'produccion mundial'!$J$3</c:f>
              <c:strCache>
                <c:ptCount val="1"/>
                <c:pt idx="0">
                  <c:v>Otros</c:v>
                </c:pt>
              </c:strCache>
            </c:strRef>
          </c:tx>
          <c:cat>
            <c:numRef>
              <c:f>'produccion mundial'!$A$4:$A$31</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'produccion mundial'!$J$4:$J$31</c:f>
              <c:numCache>
                <c:formatCode>#,##0</c:formatCode>
                <c:ptCount val="28"/>
                <c:pt idx="0">
                  <c:v>2276.967415462525</c:v>
                </c:pt>
                <c:pt idx="1">
                  <c:v>2465.9387986592051</c:v>
                </c:pt>
                <c:pt idx="2">
                  <c:v>2470.34688030694</c:v>
                </c:pt>
                <c:pt idx="3">
                  <c:v>2333.0720568250781</c:v>
                </c:pt>
                <c:pt idx="4">
                  <c:v>1810.263003896745</c:v>
                </c:pt>
                <c:pt idx="5">
                  <c:v>1571.3517874191509</c:v>
                </c:pt>
                <c:pt idx="6">
                  <c:v>1762.6009075580091</c:v>
                </c:pt>
                <c:pt idx="7">
                  <c:v>1473.2818690547649</c:v>
                </c:pt>
                <c:pt idx="8">
                  <c:v>1393.4635322403069</c:v>
                </c:pt>
                <c:pt idx="9">
                  <c:v>1732.0747242532409</c:v>
                </c:pt>
                <c:pt idx="10">
                  <c:v>2805.7196452000749</c:v>
                </c:pt>
                <c:pt idx="11">
                  <c:v>2134.6355230696981</c:v>
                </c:pt>
                <c:pt idx="12">
                  <c:v>6463.7848718016157</c:v>
                </c:pt>
                <c:pt idx="13">
                  <c:v>6935.1931839564159</c:v>
                </c:pt>
                <c:pt idx="14">
                  <c:v>6821.5784558331761</c:v>
                </c:pt>
                <c:pt idx="15">
                  <c:v>5814.6662249107649</c:v>
                </c:pt>
                <c:pt idx="16">
                  <c:v>4442.2085685265602</c:v>
                </c:pt>
                <c:pt idx="17">
                  <c:v>6811.2655429939659</c:v>
                </c:pt>
                <c:pt idx="18">
                  <c:v>4022.458700948212</c:v>
                </c:pt>
                <c:pt idx="19">
                  <c:v>2637.2111872072528</c:v>
                </c:pt>
                <c:pt idx="20">
                  <c:v>1431.360914135978</c:v>
                </c:pt>
                <c:pt idx="21">
                  <c:v>2115.3260397850308</c:v>
                </c:pt>
                <c:pt idx="22">
                  <c:v>1980.0948628066769</c:v>
                </c:pt>
                <c:pt idx="23">
                  <c:v>2548.4531329483898</c:v>
                </c:pt>
                <c:pt idx="24">
                  <c:v>2645.844233353786</c:v>
                </c:pt>
                <c:pt idx="25">
                  <c:v>4402.509130842358</c:v>
                </c:pt>
                <c:pt idx="26">
                  <c:v>5752.0109169017614</c:v>
                </c:pt>
                <c:pt idx="27">
                  <c:v>4084.2649998530742</c:v>
                </c:pt>
              </c:numCache>
            </c:numRef>
          </c:val>
          <c:extLst>
            <c:ext xmlns:c16="http://schemas.microsoft.com/office/drawing/2014/chart" uri="{C3380CC4-5D6E-409C-BE32-E72D297353CC}">
              <c16:uniqueId val="{00000004-5D6D-774F-A75D-FB9FFA8F3592}"/>
            </c:ext>
          </c:extLst>
        </c:ser>
        <c:dLbls>
          <c:showLegendKey val="0"/>
          <c:showVal val="0"/>
          <c:showCatName val="0"/>
          <c:showSerName val="0"/>
          <c:showPercent val="0"/>
          <c:showBubbleSize val="0"/>
        </c:dLbls>
        <c:axId val="2075136152"/>
        <c:axId val="2078227256"/>
      </c:areaChart>
      <c:catAx>
        <c:axId val="2075136152"/>
        <c:scaling>
          <c:orientation val="minMax"/>
        </c:scaling>
        <c:delete val="0"/>
        <c:axPos val="b"/>
        <c:majorGridlines/>
        <c:numFmt formatCode="General" sourceLinked="1"/>
        <c:majorTickMark val="out"/>
        <c:minorTickMark val="none"/>
        <c:tickLblPos val="nextTo"/>
        <c:txPr>
          <a:bodyPr rot="-2700000"/>
          <a:lstStyle/>
          <a:p>
            <a:pPr>
              <a:defRPr sz="2000" b="1"/>
            </a:pPr>
            <a:endParaRPr lang="en-CL"/>
          </a:p>
        </c:txPr>
        <c:crossAx val="2078227256"/>
        <c:crosses val="autoZero"/>
        <c:auto val="1"/>
        <c:lblAlgn val="ctr"/>
        <c:lblOffset val="100"/>
        <c:noMultiLvlLbl val="0"/>
      </c:catAx>
      <c:valAx>
        <c:axId val="2078227256"/>
        <c:scaling>
          <c:orientation val="minMax"/>
        </c:scaling>
        <c:delete val="0"/>
        <c:axPos val="l"/>
        <c:majorGridlines/>
        <c:title>
          <c:tx>
            <c:rich>
              <a:bodyPr rot="-5400000" vert="horz"/>
              <a:lstStyle/>
              <a:p>
                <a:pPr>
                  <a:defRPr sz="2000"/>
                </a:pPr>
                <a:r>
                  <a:rPr lang="es-CL" sz="2000"/>
                  <a:t>Toneladas de Litio contenido</a:t>
                </a:r>
              </a:p>
            </c:rich>
          </c:tx>
          <c:overlay val="0"/>
        </c:title>
        <c:numFmt formatCode="#,##0" sourceLinked="1"/>
        <c:majorTickMark val="out"/>
        <c:minorTickMark val="none"/>
        <c:tickLblPos val="nextTo"/>
        <c:txPr>
          <a:bodyPr/>
          <a:lstStyle/>
          <a:p>
            <a:pPr>
              <a:defRPr sz="1800" b="1"/>
            </a:pPr>
            <a:endParaRPr lang="en-CL"/>
          </a:p>
        </c:txPr>
        <c:crossAx val="2075136152"/>
        <c:crosses val="autoZero"/>
        <c:crossBetween val="midCat"/>
      </c:valAx>
    </c:plotArea>
    <c:legend>
      <c:legendPos val="r"/>
      <c:layout>
        <c:manualLayout>
          <c:xMode val="edge"/>
          <c:yMode val="edge"/>
          <c:x val="0.15413519510832999"/>
          <c:y val="0.20510835836917701"/>
          <c:w val="0.211236763250992"/>
          <c:h val="0.38250110497248502"/>
        </c:manualLayout>
      </c:layout>
      <c:overlay val="0"/>
      <c:spPr>
        <a:solidFill>
          <a:srgbClr val="E70000">
            <a:lumMod val="20000"/>
            <a:lumOff val="80000"/>
          </a:srgbClr>
        </a:solidFill>
      </c:spPr>
      <c:txPr>
        <a:bodyPr/>
        <a:lstStyle/>
        <a:p>
          <a:pPr>
            <a:defRPr sz="2400"/>
          </a:pPr>
          <a:endParaRPr lang="en-CL"/>
        </a:p>
      </c:txPr>
    </c:legend>
    <c:plotVisOnly val="1"/>
    <c:dispBlanksAs val="zero"/>
    <c:showDLblsOverMax val="0"/>
  </c:chart>
  <c:txPr>
    <a:bodyPr/>
    <a:lstStyle/>
    <a:p>
      <a:pPr>
        <a:defRPr sz="1400"/>
      </a:pPr>
      <a:endParaRPr lang="en-C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Australia</c:v>
          </c:tx>
          <c:spPr>
            <a:ln w="38100" cap="rnd">
              <a:solidFill>
                <a:schemeClr val="accent1"/>
              </a:solidFill>
              <a:prstDash val="dash"/>
              <a:round/>
            </a:ln>
            <a:effectLst/>
          </c:spPr>
          <c:marker>
            <c:symbol val="none"/>
          </c:marker>
          <c:xVal>
            <c:numRef>
              <c:f>'produccion por pais		USGS		Rosk'!$A$92:$A$130</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xVal>
          <c:yVal>
            <c:numRef>
              <c:f>'produccion por pais		USGS		Rosk'!$E$92:$E$130</c:f>
              <c:numCache>
                <c:formatCode>#,##0</c:formatCode>
                <c:ptCount val="16"/>
                <c:pt idx="0">
                  <c:v>55452</c:v>
                </c:pt>
                <c:pt idx="1">
                  <c:v>52519</c:v>
                </c:pt>
                <c:pt idx="2">
                  <c:v>34605</c:v>
                </c:pt>
                <c:pt idx="3">
                  <c:v>53629</c:v>
                </c:pt>
                <c:pt idx="4">
                  <c:v>61400</c:v>
                </c:pt>
                <c:pt idx="5">
                  <c:v>66200</c:v>
                </c:pt>
                <c:pt idx="6">
                  <c:v>59900</c:v>
                </c:pt>
                <c:pt idx="7">
                  <c:v>61915</c:v>
                </c:pt>
                <c:pt idx="8">
                  <c:v>62700</c:v>
                </c:pt>
                <c:pt idx="9">
                  <c:v>73362.51803167857</c:v>
                </c:pt>
                <c:pt idx="10">
                  <c:v>77008.238392115964</c:v>
                </c:pt>
                <c:pt idx="11">
                  <c:v>95774.316496210551</c:v>
                </c:pt>
                <c:pt idx="12">
                  <c:v>112607</c:v>
                </c:pt>
                <c:pt idx="13">
                  <c:v>124602</c:v>
                </c:pt>
                <c:pt idx="14">
                  <c:v>149586</c:v>
                </c:pt>
                <c:pt idx="15">
                  <c:v>206143</c:v>
                </c:pt>
              </c:numCache>
            </c:numRef>
          </c:yVal>
          <c:smooth val="1"/>
          <c:extLst>
            <c:ext xmlns:c16="http://schemas.microsoft.com/office/drawing/2014/chart" uri="{C3380CC4-5D6E-409C-BE32-E72D297353CC}">
              <c16:uniqueId val="{00000000-DA6D-C140-A086-94087CB384A4}"/>
            </c:ext>
          </c:extLst>
        </c:ser>
        <c:ser>
          <c:idx val="1"/>
          <c:order val="1"/>
          <c:tx>
            <c:v>Chile</c:v>
          </c:tx>
          <c:spPr>
            <a:ln w="38100" cap="rnd">
              <a:solidFill>
                <a:schemeClr val="accent2"/>
              </a:solidFill>
              <a:round/>
            </a:ln>
            <a:effectLst/>
          </c:spPr>
          <c:marker>
            <c:symbol val="none"/>
          </c:marker>
          <c:xVal>
            <c:numRef>
              <c:f>'produccion por pais		USGS		Rosk'!$A$92:$A$130</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xVal>
          <c:yVal>
            <c:numRef>
              <c:f>'produccion por pais		USGS		Rosk'!$F$92:$F$130</c:f>
              <c:numCache>
                <c:formatCode>#,##0</c:formatCode>
                <c:ptCount val="16"/>
                <c:pt idx="0">
                  <c:v>29001</c:v>
                </c:pt>
                <c:pt idx="1">
                  <c:v>32001</c:v>
                </c:pt>
                <c:pt idx="2">
                  <c:v>33300</c:v>
                </c:pt>
                <c:pt idx="3">
                  <c:v>47344</c:v>
                </c:pt>
                <c:pt idx="4">
                  <c:v>61271</c:v>
                </c:pt>
                <c:pt idx="5">
                  <c:v>70914</c:v>
                </c:pt>
                <c:pt idx="6">
                  <c:v>54500</c:v>
                </c:pt>
                <c:pt idx="7">
                  <c:v>65600</c:v>
                </c:pt>
                <c:pt idx="8">
                  <c:v>70000</c:v>
                </c:pt>
                <c:pt idx="9">
                  <c:v>76030.767324456901</c:v>
                </c:pt>
                <c:pt idx="10">
                  <c:v>100766.70615234591</c:v>
                </c:pt>
                <c:pt idx="11">
                  <c:v>160811.1289023564</c:v>
                </c:pt>
                <c:pt idx="12">
                  <c:v>183380.57454539178</c:v>
                </c:pt>
                <c:pt idx="13">
                  <c:v>176472.38608777378</c:v>
                </c:pt>
                <c:pt idx="14">
                  <c:v>187872.18676764963</c:v>
                </c:pt>
                <c:pt idx="15">
                  <c:v>248631.15973945105</c:v>
                </c:pt>
              </c:numCache>
            </c:numRef>
          </c:yVal>
          <c:smooth val="1"/>
          <c:extLst>
            <c:ext xmlns:c16="http://schemas.microsoft.com/office/drawing/2014/chart" uri="{C3380CC4-5D6E-409C-BE32-E72D297353CC}">
              <c16:uniqueId val="{00000001-DA6D-C140-A086-94087CB384A4}"/>
            </c:ext>
          </c:extLst>
        </c:ser>
        <c:ser>
          <c:idx val="2"/>
          <c:order val="2"/>
          <c:tx>
            <c:v>Argentina</c:v>
          </c:tx>
          <c:spPr>
            <a:ln w="38100" cap="rnd">
              <a:solidFill>
                <a:schemeClr val="accent3"/>
              </a:solidFill>
              <a:round/>
            </a:ln>
            <a:effectLst/>
          </c:spPr>
          <c:marker>
            <c:symbol val="none"/>
          </c:marker>
          <c:xVal>
            <c:numRef>
              <c:f>'produccion por pais		USGS		Rosk'!$A$92:$A$130</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xVal>
          <c:yVal>
            <c:numRef>
              <c:f>'produccion por pais		USGS		Rosk'!$H$67:$H$130</c:f>
              <c:numCache>
                <c:formatCode>#,##0</c:formatCode>
                <c:ptCount val="29"/>
                <c:pt idx="0">
                  <c:v>1130</c:v>
                </c:pt>
                <c:pt idx="1">
                  <c:v>200</c:v>
                </c:pt>
                <c:pt idx="2">
                  <c:v>1121</c:v>
                </c:pt>
                <c:pt idx="3">
                  <c:v>1121</c:v>
                </c:pt>
                <c:pt idx="4">
                  <c:v>801</c:v>
                </c:pt>
                <c:pt idx="5">
                  <c:v>1175</c:v>
                </c:pt>
                <c:pt idx="6">
                  <c:v>2242</c:v>
                </c:pt>
                <c:pt idx="7">
                  <c:v>2830</c:v>
                </c:pt>
                <c:pt idx="8">
                  <c:v>2937</c:v>
                </c:pt>
                <c:pt idx="9">
                  <c:v>2776</c:v>
                </c:pt>
                <c:pt idx="10">
                  <c:v>3470</c:v>
                </c:pt>
                <c:pt idx="11">
                  <c:v>2349</c:v>
                </c:pt>
                <c:pt idx="12">
                  <c:v>3364</c:v>
                </c:pt>
                <c:pt idx="13">
                  <c:v>14779</c:v>
                </c:pt>
                <c:pt idx="14">
                  <c:v>18473</c:v>
                </c:pt>
                <c:pt idx="15">
                  <c:v>12634</c:v>
                </c:pt>
                <c:pt idx="16">
                  <c:v>17537</c:v>
                </c:pt>
                <c:pt idx="17">
                  <c:v>13398</c:v>
                </c:pt>
                <c:pt idx="18">
                  <c:v>13200</c:v>
                </c:pt>
                <c:pt idx="19">
                  <c:v>13015</c:v>
                </c:pt>
                <c:pt idx="20">
                  <c:v>18020</c:v>
                </c:pt>
                <c:pt idx="21">
                  <c:v>18700</c:v>
                </c:pt>
                <c:pt idx="22">
                  <c:v>27511.606775531141</c:v>
                </c:pt>
                <c:pt idx="23">
                  <c:v>30800.446849279633</c:v>
                </c:pt>
                <c:pt idx="24">
                  <c:v>29350.193765011958</c:v>
                </c:pt>
                <c:pt idx="25">
                  <c:v>37052.638464894517</c:v>
                </c:pt>
                <c:pt idx="26">
                  <c:v>27996.29457743682</c:v>
                </c:pt>
                <c:pt idx="27">
                  <c:v>31556</c:v>
                </c:pt>
                <c:pt idx="28">
                  <c:v>32771</c:v>
                </c:pt>
              </c:numCache>
            </c:numRef>
          </c:yVal>
          <c:smooth val="1"/>
          <c:extLst>
            <c:ext xmlns:c16="http://schemas.microsoft.com/office/drawing/2014/chart" uri="{C3380CC4-5D6E-409C-BE32-E72D297353CC}">
              <c16:uniqueId val="{00000002-DA6D-C140-A086-94087CB384A4}"/>
            </c:ext>
          </c:extLst>
        </c:ser>
        <c:ser>
          <c:idx val="3"/>
          <c:order val="3"/>
          <c:tx>
            <c:v>China</c:v>
          </c:tx>
          <c:spPr>
            <a:ln w="38100" cap="rnd">
              <a:solidFill>
                <a:schemeClr val="accent4"/>
              </a:solidFill>
              <a:round/>
            </a:ln>
            <a:effectLst/>
          </c:spPr>
          <c:marker>
            <c:symbol val="none"/>
          </c:marker>
          <c:xVal>
            <c:numRef>
              <c:f>'produccion por pais		USGS		Rosk'!$A$92:$A$130</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xVal>
          <c:yVal>
            <c:numRef>
              <c:f>'produccion por pais		USGS		Rosk'!$I$92:$I$130</c:f>
              <c:numCache>
                <c:formatCode>General</c:formatCode>
                <c:ptCount val="16"/>
                <c:pt idx="9" formatCode="#,##0">
                  <c:v>16812.648585127605</c:v>
                </c:pt>
                <c:pt idx="10" formatCode="#,##0">
                  <c:v>21561.024921382541</c:v>
                </c:pt>
                <c:pt idx="11" formatCode="#,##0">
                  <c:v>32439.687845462224</c:v>
                </c:pt>
                <c:pt idx="12" formatCode="#,##0">
                  <c:v>33961.349498237214</c:v>
                </c:pt>
                <c:pt idx="13" formatCode="#,##0">
                  <c:v>32658.748017024991</c:v>
                </c:pt>
                <c:pt idx="14" formatCode="#,##0">
                  <c:v>74074</c:v>
                </c:pt>
                <c:pt idx="15" formatCode="#,##0">
                  <c:v>100529</c:v>
                </c:pt>
              </c:numCache>
            </c:numRef>
          </c:yVal>
          <c:smooth val="1"/>
          <c:extLst>
            <c:ext xmlns:c16="http://schemas.microsoft.com/office/drawing/2014/chart" uri="{C3380CC4-5D6E-409C-BE32-E72D297353CC}">
              <c16:uniqueId val="{00000003-DA6D-C140-A086-94087CB384A4}"/>
            </c:ext>
          </c:extLst>
        </c:ser>
        <c:dLbls>
          <c:showLegendKey val="0"/>
          <c:showVal val="0"/>
          <c:showCatName val="0"/>
          <c:showSerName val="0"/>
          <c:showPercent val="0"/>
          <c:showBubbleSize val="0"/>
        </c:dLbls>
        <c:axId val="1163868176"/>
        <c:axId val="1162924192"/>
      </c:scatterChart>
      <c:valAx>
        <c:axId val="1163868176"/>
        <c:scaling>
          <c:orientation val="minMax"/>
          <c:max val="202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CL"/>
          </a:p>
        </c:txPr>
        <c:crossAx val="1162924192"/>
        <c:crosses val="autoZero"/>
        <c:crossBetween val="midCat"/>
      </c:valAx>
      <c:valAx>
        <c:axId val="1162924192"/>
        <c:scaling>
          <c:orientation val="minMax"/>
          <c:max val="2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2060"/>
                    </a:solidFill>
                    <a:latin typeface="+mn-lt"/>
                    <a:ea typeface="+mn-ea"/>
                    <a:cs typeface="+mn-cs"/>
                  </a:defRPr>
                </a:pPr>
                <a:r>
                  <a:rPr lang="en-GB" sz="1800" b="1" dirty="0" err="1">
                    <a:solidFill>
                      <a:srgbClr val="002060"/>
                    </a:solidFill>
                  </a:rPr>
                  <a:t>Porducción</a:t>
                </a:r>
                <a:r>
                  <a:rPr lang="en-GB" sz="1800" b="1" dirty="0">
                    <a:solidFill>
                      <a:srgbClr val="002060"/>
                    </a:solidFill>
                  </a:rPr>
                  <a:t>,</a:t>
                </a:r>
                <a:r>
                  <a:rPr lang="en-GB" sz="1800" b="1" baseline="0" dirty="0">
                    <a:solidFill>
                      <a:srgbClr val="002060"/>
                    </a:solidFill>
                  </a:rPr>
                  <a:t> ton de </a:t>
                </a:r>
                <a:r>
                  <a:rPr lang="en-GB" sz="1800" b="1" baseline="0" dirty="0" err="1">
                    <a:solidFill>
                      <a:srgbClr val="002060"/>
                    </a:solidFill>
                  </a:rPr>
                  <a:t>carbonato</a:t>
                </a:r>
                <a:r>
                  <a:rPr lang="en-GB" sz="1800" b="1" baseline="0" dirty="0">
                    <a:solidFill>
                      <a:srgbClr val="002060"/>
                    </a:solidFill>
                  </a:rPr>
                  <a:t> de </a:t>
                </a:r>
                <a:r>
                  <a:rPr lang="en-GB" sz="1800" b="1" baseline="0" dirty="0" err="1">
                    <a:solidFill>
                      <a:srgbClr val="002060"/>
                    </a:solidFill>
                  </a:rPr>
                  <a:t>litio</a:t>
                </a:r>
                <a:endParaRPr lang="en-GB" sz="1800" b="1" dirty="0">
                  <a:solidFill>
                    <a:srgbClr val="002060"/>
                  </a:solidFill>
                </a:endParaRPr>
              </a:p>
            </c:rich>
          </c:tx>
          <c:layout>
            <c:manualLayout>
              <c:xMode val="edge"/>
              <c:yMode val="edge"/>
              <c:x val="1.3828239115297571E-2"/>
              <c:y val="0.126833348789675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CL"/>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CL"/>
          </a:p>
        </c:txPr>
        <c:crossAx val="1163868176"/>
        <c:crosses val="autoZero"/>
        <c:crossBetween val="midCat"/>
      </c:valAx>
      <c:spPr>
        <a:noFill/>
        <a:ln>
          <a:noFill/>
        </a:ln>
        <a:effectLst/>
      </c:spPr>
    </c:plotArea>
    <c:legend>
      <c:legendPos val="b"/>
      <c:layout>
        <c:manualLayout>
          <c:xMode val="edge"/>
          <c:yMode val="edge"/>
          <c:x val="0.14760020757167969"/>
          <c:y val="5.0796726856735544E-2"/>
          <c:w val="0.50559937078417272"/>
          <c:h val="0.16923035310552434"/>
        </c:manualLayout>
      </c:layout>
      <c:overlay val="0"/>
      <c:spPr>
        <a:solidFill>
          <a:schemeClr val="accent2">
            <a:lumMod val="20000"/>
            <a:lumOff val="80000"/>
          </a:schemeClr>
        </a:solid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8100" cap="rnd">
              <a:solidFill>
                <a:srgbClr val="C00000"/>
              </a:solidFill>
              <a:round/>
            </a:ln>
            <a:effectLst/>
          </c:spPr>
          <c:marker>
            <c:symbol val="none"/>
          </c:marker>
          <c:xVal>
            <c:numRef>
              <c:f>'precios-2'!$A$19:$A$87</c:f>
              <c:numCache>
                <c:formatCode>General</c:formatCode>
                <c:ptCount val="69"/>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pt idx="63">
                  <c:v>2015</c:v>
                </c:pt>
                <c:pt idx="64">
                  <c:v>2016</c:v>
                </c:pt>
                <c:pt idx="65">
                  <c:v>2017</c:v>
                </c:pt>
                <c:pt idx="66">
                  <c:v>2018</c:v>
                </c:pt>
                <c:pt idx="67">
                  <c:v>2019</c:v>
                </c:pt>
                <c:pt idx="68">
                  <c:v>2020</c:v>
                </c:pt>
              </c:numCache>
            </c:numRef>
          </c:xVal>
          <c:yVal>
            <c:numRef>
              <c:f>'precios-2'!$T$19:$T$87</c:f>
              <c:numCache>
                <c:formatCode>#,##0</c:formatCode>
                <c:ptCount val="69"/>
                <c:pt idx="0">
                  <c:v>15622.77027027027</c:v>
                </c:pt>
                <c:pt idx="1">
                  <c:v>12443.18493150685</c:v>
                </c:pt>
                <c:pt idx="2">
                  <c:v>14589.078498293515</c:v>
                </c:pt>
                <c:pt idx="3">
                  <c:v>14124.880546075085</c:v>
                </c:pt>
                <c:pt idx="4">
                  <c:v>13658.712871287129</c:v>
                </c:pt>
                <c:pt idx="5">
                  <c:v>10711.410256410256</c:v>
                </c:pt>
                <c:pt idx="8">
                  <c:v>9990.8201892744473</c:v>
                </c:pt>
                <c:pt idx="9">
                  <c:v>9100.1265822784808</c:v>
                </c:pt>
                <c:pt idx="10">
                  <c:v>7293.9116719242902</c:v>
                </c:pt>
                <c:pt idx="11">
                  <c:v>7194.0189873417721</c:v>
                </c:pt>
                <c:pt idx="12">
                  <c:v>7194.0189873417721</c:v>
                </c:pt>
                <c:pt idx="13">
                  <c:v>5967.3560371517033</c:v>
                </c:pt>
                <c:pt idx="14">
                  <c:v>6184.9249249249251</c:v>
                </c:pt>
                <c:pt idx="15">
                  <c:v>5642.8443113772455</c:v>
                </c:pt>
                <c:pt idx="16">
                  <c:v>5635.8362573099412</c:v>
                </c:pt>
                <c:pt idx="17">
                  <c:v>5512.4438202247193</c:v>
                </c:pt>
                <c:pt idx="18">
                  <c:v>6055.4200542005419</c:v>
                </c:pt>
                <c:pt idx="19">
                  <c:v>5711.7060367454069</c:v>
                </c:pt>
                <c:pt idx="20">
                  <c:v>5663.0150753768849</c:v>
                </c:pt>
                <c:pt idx="21">
                  <c:v>5267.6888888888889</c:v>
                </c:pt>
                <c:pt idx="22">
                  <c:v>6319.2897196261683</c:v>
                </c:pt>
                <c:pt idx="23">
                  <c:v>5722.5342465753429</c:v>
                </c:pt>
                <c:pt idx="24">
                  <c:v>5819.4599018003273</c:v>
                </c:pt>
                <c:pt idx="25">
                  <c:v>5808.0431432973801</c:v>
                </c:pt>
                <c:pt idx="26">
                  <c:v>5865.1359084406286</c:v>
                </c:pt>
                <c:pt idx="27">
                  <c:v>5579.6442185514607</c:v>
                </c:pt>
                <c:pt idx="28">
                  <c:v>5755.4342984409805</c:v>
                </c:pt>
                <c:pt idx="29">
                  <c:v>6166.0510204081629</c:v>
                </c:pt>
                <c:pt idx="30">
                  <c:v>6042.73</c:v>
                </c:pt>
                <c:pt idx="31">
                  <c:v>6252.8923988154002</c:v>
                </c:pt>
                <c:pt idx="32">
                  <c:v>6370.4918032786882</c:v>
                </c:pt>
                <c:pt idx="33">
                  <c:v>6231.9089147286822</c:v>
                </c:pt>
                <c:pt idx="34">
                  <c:v>6418.4930139720555</c:v>
                </c:pt>
                <c:pt idx="35">
                  <c:v>6464.0661478599222</c:v>
                </c:pt>
                <c:pt idx="36">
                  <c:v>6525.1356407857811</c:v>
                </c:pt>
                <c:pt idx="37">
                  <c:v>6222.9648966131908</c:v>
                </c:pt>
                <c:pt idx="38">
                  <c:v>6077.2462338779014</c:v>
                </c:pt>
                <c:pt idx="39">
                  <c:v>6544.8045356223174</c:v>
                </c:pt>
                <c:pt idx="40">
                  <c:v>6980.8508515358371</c:v>
                </c:pt>
                <c:pt idx="41">
                  <c:v>7061.1724878048772</c:v>
                </c:pt>
                <c:pt idx="42">
                  <c:v>6759.7357308970095</c:v>
                </c:pt>
                <c:pt idx="43">
                  <c:v>6629.693627906976</c:v>
                </c:pt>
                <c:pt idx="44">
                  <c:v>4360.6884416601406</c:v>
                </c:pt>
                <c:pt idx="45">
                  <c:v>4028.4054545454551</c:v>
                </c:pt>
                <c:pt idx="46">
                  <c:v>2754.6866881028941</c:v>
                </c:pt>
                <c:pt idx="47">
                  <c:v>2730.5420239043829</c:v>
                </c:pt>
                <c:pt idx="48">
                  <c:v>2711.5084792765638</c:v>
                </c:pt>
                <c:pt idx="49">
                  <c:v>2872.7153651266767</c:v>
                </c:pt>
                <c:pt idx="50">
                  <c:v>2940.6437986270025</c:v>
                </c:pt>
                <c:pt idx="51">
                  <c:v>2946.6769804489504</c:v>
                </c:pt>
                <c:pt idx="52">
                  <c:v>2773.9338173142469</c:v>
                </c:pt>
                <c:pt idx="53">
                  <c:v>5442.8688691232528</c:v>
                </c:pt>
                <c:pt idx="54">
                  <c:v>7022.193114754099</c:v>
                </c:pt>
                <c:pt idx="55">
                  <c:v>6700.7833487833141</c:v>
                </c:pt>
                <c:pt idx="56">
                  <c:v>6326.0226793248958</c:v>
                </c:pt>
                <c:pt idx="57">
                  <c:v>7184.2677848467329</c:v>
                </c:pt>
                <c:pt idx="58">
                  <c:v>5449.2365998917176</c:v>
                </c:pt>
                <c:pt idx="59">
                  <c:v>5753.6</c:v>
                </c:pt>
                <c:pt idx="60">
                  <c:v>5825.1562809099905</c:v>
                </c:pt>
                <c:pt idx="61">
                  <c:v>6843.4867256637172</c:v>
                </c:pt>
                <c:pt idx="62">
                  <c:v>6467.833414515344</c:v>
                </c:pt>
                <c:pt idx="63">
                  <c:v>6633.1407563025205</c:v>
                </c:pt>
                <c:pt idx="64">
                  <c:v>12762.596548004314</c:v>
                </c:pt>
                <c:pt idx="65">
                  <c:v>17791.252713178295</c:v>
                </c:pt>
                <c:pt idx="66">
                  <c:v>16418.350000000002</c:v>
                </c:pt>
                <c:pt idx="67">
                  <c:v>11328.331831831832</c:v>
                </c:pt>
                <c:pt idx="68">
                  <c:v>8680</c:v>
                </c:pt>
              </c:numCache>
            </c:numRef>
          </c:yVal>
          <c:smooth val="1"/>
          <c:extLst>
            <c:ext xmlns:c16="http://schemas.microsoft.com/office/drawing/2014/chart" uri="{C3380CC4-5D6E-409C-BE32-E72D297353CC}">
              <c16:uniqueId val="{00000000-4546-0D4D-B74A-F6E988F3B48D}"/>
            </c:ext>
          </c:extLst>
        </c:ser>
        <c:dLbls>
          <c:showLegendKey val="0"/>
          <c:showVal val="0"/>
          <c:showCatName val="0"/>
          <c:showSerName val="0"/>
          <c:showPercent val="0"/>
          <c:showBubbleSize val="0"/>
        </c:dLbls>
        <c:axId val="2007093920"/>
        <c:axId val="1660178912"/>
      </c:scatterChart>
      <c:valAx>
        <c:axId val="2007093920"/>
        <c:scaling>
          <c:orientation val="minMax"/>
          <c:max val="2020"/>
          <c:min val="19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crossAx val="1660178912"/>
        <c:crosses val="autoZero"/>
        <c:crossBetween val="midCat"/>
      </c:valAx>
      <c:valAx>
        <c:axId val="1660178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rgbClr val="002060"/>
                    </a:solidFill>
                    <a:latin typeface="+mn-lt"/>
                    <a:ea typeface="+mn-ea"/>
                    <a:cs typeface="+mn-cs"/>
                  </a:defRPr>
                </a:pPr>
                <a:r>
                  <a:rPr lang="es-CL" sz="2000" dirty="0"/>
                  <a:t>Precio</a:t>
                </a:r>
                <a:r>
                  <a:rPr lang="es-CL" sz="2000" baseline="0" dirty="0"/>
                  <a:t> del carbonato litio técnico EEUU, US$ 2020/t carbonato de litio</a:t>
                </a:r>
                <a:endParaRPr lang="es-CL" sz="2000" dirty="0"/>
              </a:p>
            </c:rich>
          </c:tx>
          <c:overlay val="0"/>
          <c:spPr>
            <a:noFill/>
            <a:ln>
              <a:noFill/>
            </a:ln>
            <a:effectLst/>
          </c:spPr>
          <c:txPr>
            <a:bodyPr rot="-54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CL"/>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crossAx val="20070939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rgbClr val="002060"/>
          </a:solidFill>
        </a:defRPr>
      </a:pPr>
      <a:endParaRPr lang="en-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8100" cap="rnd">
              <a:solidFill>
                <a:srgbClr val="C00000"/>
              </a:solidFill>
              <a:round/>
            </a:ln>
            <a:effectLst/>
          </c:spPr>
          <c:marker>
            <c:symbol val="none"/>
          </c:marker>
          <c:xVal>
            <c:numRef>
              <c:f>'precios-2'!$A$77:$A$88</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'precios-2'!$T$77:$T$88</c:f>
              <c:numCache>
                <c:formatCode>#,##0</c:formatCode>
                <c:ptCount val="12"/>
                <c:pt idx="0">
                  <c:v>5449.2365998917176</c:v>
                </c:pt>
                <c:pt idx="1">
                  <c:v>5753.6</c:v>
                </c:pt>
                <c:pt idx="2">
                  <c:v>5825.1562809099905</c:v>
                </c:pt>
                <c:pt idx="3">
                  <c:v>6843.4867256637172</c:v>
                </c:pt>
                <c:pt idx="4">
                  <c:v>6467.833414515344</c:v>
                </c:pt>
                <c:pt idx="5">
                  <c:v>6633.1407563025205</c:v>
                </c:pt>
                <c:pt idx="6">
                  <c:v>12762.596548004314</c:v>
                </c:pt>
                <c:pt idx="7">
                  <c:v>17791.252713178295</c:v>
                </c:pt>
                <c:pt idx="8">
                  <c:v>16418.350000000002</c:v>
                </c:pt>
                <c:pt idx="9">
                  <c:v>11328.331831831832</c:v>
                </c:pt>
                <c:pt idx="10">
                  <c:v>8680</c:v>
                </c:pt>
                <c:pt idx="11">
                  <c:v>12700</c:v>
                </c:pt>
              </c:numCache>
            </c:numRef>
          </c:yVal>
          <c:smooth val="1"/>
          <c:extLst>
            <c:ext xmlns:c16="http://schemas.microsoft.com/office/drawing/2014/chart" uri="{C3380CC4-5D6E-409C-BE32-E72D297353CC}">
              <c16:uniqueId val="{00000000-AFA5-DF47-B1EE-6FD07484A641}"/>
            </c:ext>
          </c:extLst>
        </c:ser>
        <c:dLbls>
          <c:showLegendKey val="0"/>
          <c:showVal val="0"/>
          <c:showCatName val="0"/>
          <c:showSerName val="0"/>
          <c:showPercent val="0"/>
          <c:showBubbleSize val="0"/>
        </c:dLbls>
        <c:axId val="1706817728"/>
        <c:axId val="1706819376"/>
      </c:scatterChart>
      <c:valAx>
        <c:axId val="1706817728"/>
        <c:scaling>
          <c:orientation val="minMax"/>
          <c:max val="2022"/>
          <c:min val="20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crossAx val="1706819376"/>
        <c:crosses val="autoZero"/>
        <c:crossBetween val="midCat"/>
      </c:valAx>
      <c:valAx>
        <c:axId val="170681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rgbClr val="002060"/>
                    </a:solidFill>
                    <a:latin typeface="+mn-lt"/>
                    <a:ea typeface="+mn-ea"/>
                    <a:cs typeface="+mn-cs"/>
                  </a:defRPr>
                </a:pPr>
                <a:r>
                  <a:rPr lang="es-CL" dirty="0"/>
                  <a:t>Precio carbonato litio grado técnico EEUU, US$/t</a:t>
                </a: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crossAx val="1706817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rgbClr val="002060"/>
          </a:solidFill>
        </a:defRPr>
      </a:pPr>
      <a:endParaRPr lang="en-C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r>
              <a:rPr lang="en-GB" sz="2000" b="1">
                <a:solidFill>
                  <a:srgbClr val="002060"/>
                </a:solidFill>
              </a:rPr>
              <a:t>Participación de Mercado %, 2022</a:t>
            </a:r>
          </a:p>
          <a:p>
            <a:pPr>
              <a:defRPr sz="2000" b="1">
                <a:solidFill>
                  <a:srgbClr val="002060"/>
                </a:solidFill>
              </a:defRPr>
            </a:pPr>
            <a:r>
              <a:rPr lang="en-GB" sz="2000" b="1">
                <a:solidFill>
                  <a:srgbClr val="002060"/>
                </a:solidFill>
              </a:rPr>
              <a:t>Fuente: Memorias SQM</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endParaRPr lang="en-CL"/>
        </a:p>
      </c:txPr>
    </c:title>
    <c:autoTitleDeleted val="0"/>
    <c:plotArea>
      <c:layout/>
      <c:barChart>
        <c:barDir val="col"/>
        <c:grouping val="clustered"/>
        <c:varyColors val="0"/>
        <c:ser>
          <c:idx val="0"/>
          <c:order val="0"/>
          <c:spPr>
            <a:solidFill>
              <a:schemeClr val="accent1"/>
            </a:solidFill>
            <a:ln>
              <a:noFill/>
            </a:ln>
            <a:effectLst/>
          </c:spPr>
          <c:invertIfNegative val="0"/>
          <c:cat>
            <c:strRef>
              <c:f>'empresas 2022'!$A$3:$A$8</c:f>
              <c:strCache>
                <c:ptCount val="6"/>
                <c:pt idx="0">
                  <c:v>SQM</c:v>
                </c:pt>
                <c:pt idx="1">
                  <c:v>Albemarle</c:v>
                </c:pt>
                <c:pt idx="2">
                  <c:v>Tianqi Lithium Corporation</c:v>
                </c:pt>
                <c:pt idx="3">
                  <c:v>Jiangpd Ganfeng Lithium Co.</c:v>
                </c:pt>
                <c:pt idx="4">
                  <c:v>Allkem</c:v>
                </c:pt>
                <c:pt idx="5">
                  <c:v>Livent Corporation</c:v>
                </c:pt>
              </c:strCache>
            </c:strRef>
          </c:cat>
          <c:val>
            <c:numRef>
              <c:f>'empresas 2022'!$B$3:$B$8</c:f>
              <c:numCache>
                <c:formatCode>General</c:formatCode>
                <c:ptCount val="6"/>
                <c:pt idx="0">
                  <c:v>20</c:v>
                </c:pt>
                <c:pt idx="1">
                  <c:v>16</c:v>
                </c:pt>
                <c:pt idx="2">
                  <c:v>7</c:v>
                </c:pt>
                <c:pt idx="3">
                  <c:v>6</c:v>
                </c:pt>
                <c:pt idx="4">
                  <c:v>4</c:v>
                </c:pt>
                <c:pt idx="5">
                  <c:v>3</c:v>
                </c:pt>
              </c:numCache>
            </c:numRef>
          </c:val>
          <c:extLst>
            <c:ext xmlns:c16="http://schemas.microsoft.com/office/drawing/2014/chart" uri="{C3380CC4-5D6E-409C-BE32-E72D297353CC}">
              <c16:uniqueId val="{00000000-DCBC-AE47-B9A5-3407859B226A}"/>
            </c:ext>
          </c:extLst>
        </c:ser>
        <c:dLbls>
          <c:showLegendKey val="0"/>
          <c:showVal val="0"/>
          <c:showCatName val="0"/>
          <c:showSerName val="0"/>
          <c:showPercent val="0"/>
          <c:showBubbleSize val="0"/>
        </c:dLbls>
        <c:gapWidth val="219"/>
        <c:overlap val="-27"/>
        <c:axId val="711467504"/>
        <c:axId val="711469232"/>
      </c:barChart>
      <c:catAx>
        <c:axId val="71146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en-CL"/>
          </a:p>
        </c:txPr>
        <c:crossAx val="711469232"/>
        <c:crosses val="autoZero"/>
        <c:auto val="1"/>
        <c:lblAlgn val="ctr"/>
        <c:lblOffset val="100"/>
        <c:noMultiLvlLbl val="0"/>
      </c:catAx>
      <c:valAx>
        <c:axId val="71146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CL"/>
          </a:p>
        </c:txPr>
        <c:crossAx val="71146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8100" cap="rnd">
              <a:solidFill>
                <a:schemeClr val="accent1"/>
              </a:solidFill>
              <a:round/>
            </a:ln>
            <a:effectLst/>
          </c:spPr>
          <c:marker>
            <c:symbol val="none"/>
          </c:marker>
          <c:xVal>
            <c:numRef>
              <c:f>'demanda reciclaje mayo 23'!$A$3:$A$43</c:f>
              <c:numCache>
                <c:formatCode>#,##0</c:formatCode>
                <c:ptCount val="41"/>
                <c:pt idx="0">
                  <c:v>20.000768874359999</c:v>
                </c:pt>
                <c:pt idx="1">
                  <c:v>20.991766801010002</c:v>
                </c:pt>
                <c:pt idx="2">
                  <c:v>21.982641158570001</c:v>
                </c:pt>
                <c:pt idx="3">
                  <c:v>23.004238844789999</c:v>
                </c:pt>
                <c:pt idx="4">
                  <c:v>23.949659784720001</c:v>
                </c:pt>
                <c:pt idx="5">
                  <c:v>24.97920603615</c:v>
                </c:pt>
                <c:pt idx="6">
                  <c:v>26.00089983166</c:v>
                </c:pt>
                <c:pt idx="7">
                  <c:v>26.953926089309999</c:v>
                </c:pt>
                <c:pt idx="8">
                  <c:v>27.968096946500001</c:v>
                </c:pt>
                <c:pt idx="9">
                  <c:v>28.996764484370001</c:v>
                </c:pt>
                <c:pt idx="10">
                  <c:v>29.972400746689999</c:v>
                </c:pt>
                <c:pt idx="11">
                  <c:v>30.985624240829999</c:v>
                </c:pt>
                <c:pt idx="12">
                  <c:v>31.999163522650001</c:v>
                </c:pt>
                <c:pt idx="13">
                  <c:v>32.982006935610002</c:v>
                </c:pt>
                <c:pt idx="14">
                  <c:v>34.003151535150003</c:v>
                </c:pt>
                <c:pt idx="15">
                  <c:v>35.001507641330001</c:v>
                </c:pt>
                <c:pt idx="16">
                  <c:v>35.984543272880003</c:v>
                </c:pt>
                <c:pt idx="17">
                  <c:v>36.998137474300002</c:v>
                </c:pt>
                <c:pt idx="18">
                  <c:v>37.973650167530003</c:v>
                </c:pt>
                <c:pt idx="19">
                  <c:v>38.987505237039997</c:v>
                </c:pt>
                <c:pt idx="20">
                  <c:v>40.001428956040002</c:v>
                </c:pt>
                <c:pt idx="21">
                  <c:v>41.007115781960003</c:v>
                </c:pt>
                <c:pt idx="22">
                  <c:v>42.020531494689997</c:v>
                </c:pt>
                <c:pt idx="23">
                  <c:v>43.01873657198</c:v>
                </c:pt>
                <c:pt idx="24">
                  <c:v>44.009199032550001</c:v>
                </c:pt>
                <c:pt idx="25">
                  <c:v>44.992166014600002</c:v>
                </c:pt>
                <c:pt idx="26">
                  <c:v>45.975036887359998</c:v>
                </c:pt>
                <c:pt idx="27">
                  <c:v>46.988370220690001</c:v>
                </c:pt>
                <c:pt idx="28">
                  <c:v>48.001689824129997</c:v>
                </c:pt>
                <c:pt idx="29">
                  <c:v>48.984560696880003</c:v>
                </c:pt>
                <c:pt idx="30">
                  <c:v>49.982546095789999</c:v>
                </c:pt>
                <c:pt idx="31">
                  <c:v>51.011048874860002</c:v>
                </c:pt>
                <c:pt idx="32">
                  <c:v>52.001428956040002</c:v>
                </c:pt>
                <c:pt idx="33">
                  <c:v>52.976502292489997</c:v>
                </c:pt>
                <c:pt idx="34">
                  <c:v>53.966772534470003</c:v>
                </c:pt>
                <c:pt idx="35">
                  <c:v>54.995124284660001</c:v>
                </c:pt>
                <c:pt idx="36">
                  <c:v>55.985298417350002</c:v>
                </c:pt>
                <c:pt idx="37">
                  <c:v>56.975417630439999</c:v>
                </c:pt>
                <c:pt idx="38">
                  <c:v>57.980788668670002</c:v>
                </c:pt>
                <c:pt idx="39">
                  <c:v>59.001287962950002</c:v>
                </c:pt>
                <c:pt idx="40">
                  <c:v>59.983623369630003</c:v>
                </c:pt>
              </c:numCache>
            </c:numRef>
          </c:xVal>
          <c:yVal>
            <c:numRef>
              <c:f>'demanda reciclaje mayo 23'!$D$3:$D$43</c:f>
              <c:numCache>
                <c:formatCode>#,##0</c:formatCode>
                <c:ptCount val="41"/>
                <c:pt idx="0">
                  <c:v>319.93536137029997</c:v>
                </c:pt>
                <c:pt idx="1">
                  <c:v>525.40217347390001</c:v>
                </c:pt>
                <c:pt idx="2">
                  <c:v>682.20579323720006</c:v>
                </c:pt>
                <c:pt idx="3">
                  <c:v>936.33579768109996</c:v>
                </c:pt>
                <c:pt idx="4">
                  <c:v>1195.8728234959999</c:v>
                </c:pt>
                <c:pt idx="5">
                  <c:v>1579.7713408479999</c:v>
                </c:pt>
                <c:pt idx="6">
                  <c:v>1871.75049489</c:v>
                </c:pt>
                <c:pt idx="7">
                  <c:v>2125.880499333</c:v>
                </c:pt>
                <c:pt idx="8">
                  <c:v>2455.7088029729998</c:v>
                </c:pt>
                <c:pt idx="9">
                  <c:v>2726.0598715310002</c:v>
                </c:pt>
                <c:pt idx="10">
                  <c:v>2991.003918717</c:v>
                </c:pt>
                <c:pt idx="11">
                  <c:v>3180.249666707</c:v>
                </c:pt>
                <c:pt idx="12">
                  <c:v>3396.5305215530002</c:v>
                </c:pt>
                <c:pt idx="13">
                  <c:v>3645.253504626</c:v>
                </c:pt>
                <c:pt idx="14">
                  <c:v>3937.2326586680001</c:v>
                </c:pt>
                <c:pt idx="15">
                  <c:v>4240.0258554519996</c:v>
                </c:pt>
                <c:pt idx="16">
                  <c:v>4537.4120308649999</c:v>
                </c:pt>
                <c:pt idx="17">
                  <c:v>4883.4613986180002</c:v>
                </c:pt>
                <c:pt idx="18">
                  <c:v>5218.6967236290002</c:v>
                </c:pt>
                <c:pt idx="19">
                  <c:v>5580.9671554959996</c:v>
                </c:pt>
                <c:pt idx="20">
                  <c:v>6002.7148224459997</c:v>
                </c:pt>
                <c:pt idx="21">
                  <c:v>6159.5184422089997</c:v>
                </c:pt>
                <c:pt idx="22">
                  <c:v>6343.3571688279999</c:v>
                </c:pt>
                <c:pt idx="23">
                  <c:v>6538.0099381890004</c:v>
                </c:pt>
                <c:pt idx="24">
                  <c:v>6711.0346220660003</c:v>
                </c:pt>
                <c:pt idx="25">
                  <c:v>6900.2803700559998</c:v>
                </c:pt>
                <c:pt idx="26">
                  <c:v>7111.1542035310003</c:v>
                </c:pt>
                <c:pt idx="27">
                  <c:v>7343.6561224899997</c:v>
                </c:pt>
                <c:pt idx="28">
                  <c:v>7559.9369773360004</c:v>
                </c:pt>
                <c:pt idx="29">
                  <c:v>7776.2178321820002</c:v>
                </c:pt>
                <c:pt idx="30">
                  <c:v>8019.5337938840003</c:v>
                </c:pt>
                <c:pt idx="31">
                  <c:v>8257.4427342140007</c:v>
                </c:pt>
                <c:pt idx="32">
                  <c:v>8538.6078455139996</c:v>
                </c:pt>
                <c:pt idx="33">
                  <c:v>8776.516785844</c:v>
                </c:pt>
                <c:pt idx="34">
                  <c:v>9030.6467902879995</c:v>
                </c:pt>
                <c:pt idx="35">
                  <c:v>9333.4399870720008</c:v>
                </c:pt>
                <c:pt idx="36">
                  <c:v>9587.5699915160003</c:v>
                </c:pt>
                <c:pt idx="37">
                  <c:v>9852.5140387020001</c:v>
                </c:pt>
                <c:pt idx="38">
                  <c:v>10176.93532097</c:v>
                </c:pt>
                <c:pt idx="39">
                  <c:v>10485.13553913</c:v>
                </c:pt>
                <c:pt idx="40">
                  <c:v>10798.742778649999</c:v>
                </c:pt>
              </c:numCache>
            </c:numRef>
          </c:yVal>
          <c:smooth val="1"/>
          <c:extLst>
            <c:ext xmlns:c16="http://schemas.microsoft.com/office/drawing/2014/chart" uri="{C3380CC4-5D6E-409C-BE32-E72D297353CC}">
              <c16:uniqueId val="{00000000-D096-0B46-9A85-82AFB893BDEC}"/>
            </c:ext>
          </c:extLst>
        </c:ser>
        <c:dLbls>
          <c:showLegendKey val="0"/>
          <c:showVal val="0"/>
          <c:showCatName val="0"/>
          <c:showSerName val="0"/>
          <c:showPercent val="0"/>
          <c:showBubbleSize val="0"/>
        </c:dLbls>
        <c:axId val="426614352"/>
        <c:axId val="426609952"/>
      </c:scatterChart>
      <c:valAx>
        <c:axId val="426614352"/>
        <c:scaling>
          <c:orientation val="minMax"/>
          <c:max val="60"/>
          <c:min val="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CL"/>
          </a:p>
        </c:txPr>
        <c:crossAx val="426609952"/>
        <c:crosses val="autoZero"/>
        <c:crossBetween val="midCat"/>
      </c:valAx>
      <c:valAx>
        <c:axId val="42660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rgbClr val="002060"/>
                    </a:solidFill>
                    <a:latin typeface="+mn-lt"/>
                    <a:ea typeface="+mn-ea"/>
                    <a:cs typeface="+mn-cs"/>
                  </a:defRPr>
                </a:pPr>
                <a:r>
                  <a:rPr lang="en-GB" sz="2400" b="1">
                    <a:solidFill>
                      <a:srgbClr val="002060"/>
                    </a:solidFill>
                  </a:rPr>
                  <a:t>Demanda</a:t>
                </a:r>
                <a:r>
                  <a:rPr lang="en-GB" sz="2400" b="1" baseline="0">
                    <a:solidFill>
                      <a:srgbClr val="002060"/>
                    </a:solidFill>
                  </a:rPr>
                  <a:t>, Miles de toneladas de carbonato de litio</a:t>
                </a:r>
                <a:endParaRPr lang="en-GB" sz="2400" b="1">
                  <a:solidFill>
                    <a:srgbClr val="002060"/>
                  </a:solidFill>
                </a:endParaRPr>
              </a:p>
            </c:rich>
          </c:tx>
          <c:overlay val="0"/>
          <c:spPr>
            <a:noFill/>
            <a:ln>
              <a:noFill/>
            </a:ln>
            <a:effectLst/>
          </c:spPr>
          <c:txPr>
            <a:bodyPr rot="-5400000" spcFirstLastPara="1" vertOverflow="ellipsis" vert="horz" wrap="square" anchor="ctr" anchorCtr="1"/>
            <a:lstStyle/>
            <a:p>
              <a:pPr>
                <a:defRPr sz="2400" b="1" i="0" u="none" strike="noStrike" kern="1200" baseline="0">
                  <a:solidFill>
                    <a:srgbClr val="002060"/>
                  </a:solidFill>
                  <a:latin typeface="+mn-lt"/>
                  <a:ea typeface="+mn-ea"/>
                  <a:cs typeface="+mn-cs"/>
                </a:defRPr>
              </a:pPr>
              <a:endParaRPr lang="en-CL"/>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CL"/>
          </a:p>
        </c:txPr>
        <c:crossAx val="4266143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Total</c:v>
          </c:tx>
          <c:spPr>
            <a:ln w="38100" cap="rnd">
              <a:solidFill>
                <a:schemeClr val="accent1"/>
              </a:solidFill>
              <a:round/>
            </a:ln>
            <a:effectLst/>
          </c:spPr>
          <c:marker>
            <c:symbol val="none"/>
          </c:marker>
          <c:xVal>
            <c:numRef>
              <c:f>'demanda reciclaje mayo 23'!$A$3:$A$43</c:f>
              <c:numCache>
                <c:formatCode>#,##0</c:formatCode>
                <c:ptCount val="41"/>
                <c:pt idx="0">
                  <c:v>20.000768874359999</c:v>
                </c:pt>
                <c:pt idx="1">
                  <c:v>20.991766801010002</c:v>
                </c:pt>
                <c:pt idx="2">
                  <c:v>21.982641158570001</c:v>
                </c:pt>
                <c:pt idx="3">
                  <c:v>23.004238844789999</c:v>
                </c:pt>
                <c:pt idx="4">
                  <c:v>23.949659784720001</c:v>
                </c:pt>
                <c:pt idx="5">
                  <c:v>24.97920603615</c:v>
                </c:pt>
                <c:pt idx="6">
                  <c:v>26.00089983166</c:v>
                </c:pt>
                <c:pt idx="7">
                  <c:v>26.953926089309999</c:v>
                </c:pt>
                <c:pt idx="8">
                  <c:v>27.968096946500001</c:v>
                </c:pt>
                <c:pt idx="9">
                  <c:v>28.996764484370001</c:v>
                </c:pt>
                <c:pt idx="10">
                  <c:v>29.972400746689999</c:v>
                </c:pt>
                <c:pt idx="11">
                  <c:v>30.985624240829999</c:v>
                </c:pt>
                <c:pt idx="12">
                  <c:v>31.999163522650001</c:v>
                </c:pt>
                <c:pt idx="13">
                  <c:v>32.982006935610002</c:v>
                </c:pt>
                <c:pt idx="14">
                  <c:v>34.003151535150003</c:v>
                </c:pt>
                <c:pt idx="15">
                  <c:v>35.001507641330001</c:v>
                </c:pt>
                <c:pt idx="16">
                  <c:v>35.984543272880003</c:v>
                </c:pt>
                <c:pt idx="17">
                  <c:v>36.998137474300002</c:v>
                </c:pt>
                <c:pt idx="18">
                  <c:v>37.973650167530003</c:v>
                </c:pt>
                <c:pt idx="19">
                  <c:v>38.987505237039997</c:v>
                </c:pt>
                <c:pt idx="20">
                  <c:v>40.001428956040002</c:v>
                </c:pt>
                <c:pt idx="21">
                  <c:v>41.007115781960003</c:v>
                </c:pt>
                <c:pt idx="22">
                  <c:v>42.020531494689997</c:v>
                </c:pt>
                <c:pt idx="23">
                  <c:v>43.01873657198</c:v>
                </c:pt>
                <c:pt idx="24">
                  <c:v>44.009199032550001</c:v>
                </c:pt>
                <c:pt idx="25">
                  <c:v>44.992166014600002</c:v>
                </c:pt>
                <c:pt idx="26">
                  <c:v>45.975036887359998</c:v>
                </c:pt>
                <c:pt idx="27">
                  <c:v>46.988370220690001</c:v>
                </c:pt>
                <c:pt idx="28">
                  <c:v>48.001689824129997</c:v>
                </c:pt>
                <c:pt idx="29">
                  <c:v>48.984560696880003</c:v>
                </c:pt>
                <c:pt idx="30">
                  <c:v>49.982546095789999</c:v>
                </c:pt>
                <c:pt idx="31">
                  <c:v>51.011048874860002</c:v>
                </c:pt>
                <c:pt idx="32">
                  <c:v>52.001428956040002</c:v>
                </c:pt>
                <c:pt idx="33">
                  <c:v>52.976502292489997</c:v>
                </c:pt>
                <c:pt idx="34">
                  <c:v>53.966772534470003</c:v>
                </c:pt>
                <c:pt idx="35">
                  <c:v>54.995124284660001</c:v>
                </c:pt>
                <c:pt idx="36">
                  <c:v>55.985298417350002</c:v>
                </c:pt>
                <c:pt idx="37">
                  <c:v>56.975417630439999</c:v>
                </c:pt>
                <c:pt idx="38">
                  <c:v>57.980788668670002</c:v>
                </c:pt>
                <c:pt idx="39">
                  <c:v>59.001287962950002</c:v>
                </c:pt>
                <c:pt idx="40">
                  <c:v>59.983623369630003</c:v>
                </c:pt>
              </c:numCache>
            </c:numRef>
          </c:xVal>
          <c:yVal>
            <c:numRef>
              <c:f>'demanda reciclaje mayo 23'!$D$3:$D$43</c:f>
              <c:numCache>
                <c:formatCode>#,##0</c:formatCode>
                <c:ptCount val="41"/>
                <c:pt idx="0">
                  <c:v>319.93536137029997</c:v>
                </c:pt>
                <c:pt idx="1">
                  <c:v>525.40217347390001</c:v>
                </c:pt>
                <c:pt idx="2">
                  <c:v>682.20579323720006</c:v>
                </c:pt>
                <c:pt idx="3">
                  <c:v>936.33579768109996</c:v>
                </c:pt>
                <c:pt idx="4">
                  <c:v>1195.8728234959999</c:v>
                </c:pt>
                <c:pt idx="5">
                  <c:v>1579.7713408479999</c:v>
                </c:pt>
                <c:pt idx="6">
                  <c:v>1871.75049489</c:v>
                </c:pt>
                <c:pt idx="7">
                  <c:v>2125.880499333</c:v>
                </c:pt>
                <c:pt idx="8">
                  <c:v>2455.7088029729998</c:v>
                </c:pt>
                <c:pt idx="9">
                  <c:v>2726.0598715310002</c:v>
                </c:pt>
                <c:pt idx="10">
                  <c:v>2991.003918717</c:v>
                </c:pt>
                <c:pt idx="11">
                  <c:v>3180.249666707</c:v>
                </c:pt>
                <c:pt idx="12">
                  <c:v>3396.5305215530002</c:v>
                </c:pt>
                <c:pt idx="13">
                  <c:v>3645.253504626</c:v>
                </c:pt>
                <c:pt idx="14">
                  <c:v>3937.2326586680001</c:v>
                </c:pt>
                <c:pt idx="15">
                  <c:v>4240.0258554519996</c:v>
                </c:pt>
                <c:pt idx="16">
                  <c:v>4537.4120308649999</c:v>
                </c:pt>
                <c:pt idx="17">
                  <c:v>4883.4613986180002</c:v>
                </c:pt>
                <c:pt idx="18">
                  <c:v>5218.6967236290002</c:v>
                </c:pt>
                <c:pt idx="19">
                  <c:v>5580.9671554959996</c:v>
                </c:pt>
                <c:pt idx="20">
                  <c:v>6002.7148224459997</c:v>
                </c:pt>
                <c:pt idx="21">
                  <c:v>6159.5184422089997</c:v>
                </c:pt>
                <c:pt idx="22">
                  <c:v>6343.3571688279999</c:v>
                </c:pt>
                <c:pt idx="23">
                  <c:v>6538.0099381890004</c:v>
                </c:pt>
                <c:pt idx="24">
                  <c:v>6711.0346220660003</c:v>
                </c:pt>
                <c:pt idx="25">
                  <c:v>6900.2803700559998</c:v>
                </c:pt>
                <c:pt idx="26">
                  <c:v>7111.1542035310003</c:v>
                </c:pt>
                <c:pt idx="27">
                  <c:v>7343.6561224899997</c:v>
                </c:pt>
                <c:pt idx="28">
                  <c:v>7559.9369773360004</c:v>
                </c:pt>
                <c:pt idx="29">
                  <c:v>7776.2178321820002</c:v>
                </c:pt>
                <c:pt idx="30">
                  <c:v>8019.5337938840003</c:v>
                </c:pt>
                <c:pt idx="31">
                  <c:v>8257.4427342140007</c:v>
                </c:pt>
                <c:pt idx="32">
                  <c:v>8538.6078455139996</c:v>
                </c:pt>
                <c:pt idx="33">
                  <c:v>8776.516785844</c:v>
                </c:pt>
                <c:pt idx="34">
                  <c:v>9030.6467902879995</c:v>
                </c:pt>
                <c:pt idx="35">
                  <c:v>9333.4399870720008</c:v>
                </c:pt>
                <c:pt idx="36">
                  <c:v>9587.5699915160003</c:v>
                </c:pt>
                <c:pt idx="37">
                  <c:v>9852.5140387020001</c:v>
                </c:pt>
                <c:pt idx="38">
                  <c:v>10176.93532097</c:v>
                </c:pt>
                <c:pt idx="39">
                  <c:v>10485.13553913</c:v>
                </c:pt>
                <c:pt idx="40">
                  <c:v>10798.742778649999</c:v>
                </c:pt>
              </c:numCache>
            </c:numRef>
          </c:yVal>
          <c:smooth val="1"/>
          <c:extLst>
            <c:ext xmlns:c16="http://schemas.microsoft.com/office/drawing/2014/chart" uri="{C3380CC4-5D6E-409C-BE32-E72D297353CC}">
              <c16:uniqueId val="{00000000-398D-2149-87EE-16DAFE058B46}"/>
            </c:ext>
          </c:extLst>
        </c:ser>
        <c:ser>
          <c:idx val="1"/>
          <c:order val="1"/>
          <c:tx>
            <c:v>Litio Primario</c:v>
          </c:tx>
          <c:spPr>
            <a:ln w="38100" cap="rnd">
              <a:solidFill>
                <a:schemeClr val="accent2"/>
              </a:solidFill>
              <a:round/>
            </a:ln>
            <a:effectLst/>
          </c:spPr>
          <c:marker>
            <c:symbol val="none"/>
          </c:marker>
          <c:xVal>
            <c:numRef>
              <c:f>'demanda reciclaje mayo 23'!$A$3:$A$43</c:f>
              <c:numCache>
                <c:formatCode>#,##0</c:formatCode>
                <c:ptCount val="41"/>
                <c:pt idx="0">
                  <c:v>20.000768874359999</c:v>
                </c:pt>
                <c:pt idx="1">
                  <c:v>20.991766801010002</c:v>
                </c:pt>
                <c:pt idx="2">
                  <c:v>21.982641158570001</c:v>
                </c:pt>
                <c:pt idx="3">
                  <c:v>23.004238844789999</c:v>
                </c:pt>
                <c:pt idx="4">
                  <c:v>23.949659784720001</c:v>
                </c:pt>
                <c:pt idx="5">
                  <c:v>24.97920603615</c:v>
                </c:pt>
                <c:pt idx="6">
                  <c:v>26.00089983166</c:v>
                </c:pt>
                <c:pt idx="7">
                  <c:v>26.953926089309999</c:v>
                </c:pt>
                <c:pt idx="8">
                  <c:v>27.968096946500001</c:v>
                </c:pt>
                <c:pt idx="9">
                  <c:v>28.996764484370001</c:v>
                </c:pt>
                <c:pt idx="10">
                  <c:v>29.972400746689999</c:v>
                </c:pt>
                <c:pt idx="11">
                  <c:v>30.985624240829999</c:v>
                </c:pt>
                <c:pt idx="12">
                  <c:v>31.999163522650001</c:v>
                </c:pt>
                <c:pt idx="13">
                  <c:v>32.982006935610002</c:v>
                </c:pt>
                <c:pt idx="14">
                  <c:v>34.003151535150003</c:v>
                </c:pt>
                <c:pt idx="15">
                  <c:v>35.001507641330001</c:v>
                </c:pt>
                <c:pt idx="16">
                  <c:v>35.984543272880003</c:v>
                </c:pt>
                <c:pt idx="17">
                  <c:v>36.998137474300002</c:v>
                </c:pt>
                <c:pt idx="18">
                  <c:v>37.973650167530003</c:v>
                </c:pt>
                <c:pt idx="19">
                  <c:v>38.987505237039997</c:v>
                </c:pt>
                <c:pt idx="20">
                  <c:v>40.001428956040002</c:v>
                </c:pt>
                <c:pt idx="21">
                  <c:v>41.007115781960003</c:v>
                </c:pt>
                <c:pt idx="22">
                  <c:v>42.020531494689997</c:v>
                </c:pt>
                <c:pt idx="23">
                  <c:v>43.01873657198</c:v>
                </c:pt>
                <c:pt idx="24">
                  <c:v>44.009199032550001</c:v>
                </c:pt>
                <c:pt idx="25">
                  <c:v>44.992166014600002</c:v>
                </c:pt>
                <c:pt idx="26">
                  <c:v>45.975036887359998</c:v>
                </c:pt>
                <c:pt idx="27">
                  <c:v>46.988370220690001</c:v>
                </c:pt>
                <c:pt idx="28">
                  <c:v>48.001689824129997</c:v>
                </c:pt>
                <c:pt idx="29">
                  <c:v>48.984560696880003</c:v>
                </c:pt>
                <c:pt idx="30">
                  <c:v>49.982546095789999</c:v>
                </c:pt>
                <c:pt idx="31">
                  <c:v>51.011048874860002</c:v>
                </c:pt>
                <c:pt idx="32">
                  <c:v>52.001428956040002</c:v>
                </c:pt>
                <c:pt idx="33">
                  <c:v>52.976502292489997</c:v>
                </c:pt>
                <c:pt idx="34">
                  <c:v>53.966772534470003</c:v>
                </c:pt>
                <c:pt idx="35">
                  <c:v>54.995124284660001</c:v>
                </c:pt>
                <c:pt idx="36">
                  <c:v>55.985298417350002</c:v>
                </c:pt>
                <c:pt idx="37">
                  <c:v>56.975417630439999</c:v>
                </c:pt>
                <c:pt idx="38">
                  <c:v>57.980788668670002</c:v>
                </c:pt>
                <c:pt idx="39">
                  <c:v>59.001287962950002</c:v>
                </c:pt>
                <c:pt idx="40">
                  <c:v>59.983623369630003</c:v>
                </c:pt>
              </c:numCache>
            </c:numRef>
          </c:xVal>
          <c:yVal>
            <c:numRef>
              <c:f>'demanda reciclaje mayo 23'!$B$3:$B$43</c:f>
              <c:numCache>
                <c:formatCode>#,##0</c:formatCode>
                <c:ptCount val="41"/>
                <c:pt idx="0">
                  <c:v>319.93536137029997</c:v>
                </c:pt>
                <c:pt idx="1">
                  <c:v>525.40217347390001</c:v>
                </c:pt>
                <c:pt idx="2">
                  <c:v>682.20579323720006</c:v>
                </c:pt>
                <c:pt idx="3">
                  <c:v>936.33579768109996</c:v>
                </c:pt>
                <c:pt idx="4">
                  <c:v>1195.8728234959999</c:v>
                </c:pt>
                <c:pt idx="5">
                  <c:v>1579.7713408479999</c:v>
                </c:pt>
                <c:pt idx="6">
                  <c:v>1871.75049489</c:v>
                </c:pt>
                <c:pt idx="7">
                  <c:v>2125.880499333</c:v>
                </c:pt>
                <c:pt idx="8">
                  <c:v>2455.7088029729998</c:v>
                </c:pt>
                <c:pt idx="9">
                  <c:v>2493.557952571</c:v>
                </c:pt>
                <c:pt idx="10">
                  <c:v>2650.3615723349999</c:v>
                </c:pt>
                <c:pt idx="11">
                  <c:v>2607.105401365</c:v>
                </c:pt>
                <c:pt idx="12">
                  <c:v>2688.2107219330001</c:v>
                </c:pt>
                <c:pt idx="13">
                  <c:v>2682.8037005619999</c:v>
                </c:pt>
                <c:pt idx="14">
                  <c:v>2758.5019997579998</c:v>
                </c:pt>
                <c:pt idx="15">
                  <c:v>2861.235405809</c:v>
                </c:pt>
                <c:pt idx="16">
                  <c:v>2931.5266836340002</c:v>
                </c:pt>
                <c:pt idx="17">
                  <c:v>3034.2600896859999</c:v>
                </c:pt>
                <c:pt idx="18">
                  <c:v>3142.4005171089998</c:v>
                </c:pt>
                <c:pt idx="19">
                  <c:v>3347.8673292130002</c:v>
                </c:pt>
                <c:pt idx="20">
                  <c:v>3580.369248172</c:v>
                </c:pt>
                <c:pt idx="21">
                  <c:v>3569.5552054300001</c:v>
                </c:pt>
                <c:pt idx="22">
                  <c:v>3601.9973336570001</c:v>
                </c:pt>
                <c:pt idx="23">
                  <c:v>3645.253504626</c:v>
                </c:pt>
                <c:pt idx="24">
                  <c:v>3639.8464832549998</c:v>
                </c:pt>
                <c:pt idx="25">
                  <c:v>3683.1026542240002</c:v>
                </c:pt>
                <c:pt idx="26">
                  <c:v>3688.5096755949999</c:v>
                </c:pt>
                <c:pt idx="27">
                  <c:v>3688.5096755949999</c:v>
                </c:pt>
                <c:pt idx="28">
                  <c:v>3683.1026542240002</c:v>
                </c:pt>
                <c:pt idx="29">
                  <c:v>3688.5096755949999</c:v>
                </c:pt>
                <c:pt idx="30">
                  <c:v>3645.253504626</c:v>
                </c:pt>
                <c:pt idx="31">
                  <c:v>3618.2183977700001</c:v>
                </c:pt>
                <c:pt idx="32">
                  <c:v>3580.369248172</c:v>
                </c:pt>
                <c:pt idx="33">
                  <c:v>3515.4849917179999</c:v>
                </c:pt>
                <c:pt idx="34">
                  <c:v>3434.3796711509999</c:v>
                </c:pt>
                <c:pt idx="35">
                  <c:v>3347.8673292130002</c:v>
                </c:pt>
                <c:pt idx="36">
                  <c:v>3228.912859047</c:v>
                </c:pt>
                <c:pt idx="37">
                  <c:v>3088.3303033980001</c:v>
                </c:pt>
                <c:pt idx="38">
                  <c:v>2953.1547691189999</c:v>
                </c:pt>
                <c:pt idx="39">
                  <c:v>2774.7230638709998</c:v>
                </c:pt>
                <c:pt idx="40">
                  <c:v>2569.2562517669999</c:v>
                </c:pt>
              </c:numCache>
            </c:numRef>
          </c:yVal>
          <c:smooth val="1"/>
          <c:extLst>
            <c:ext xmlns:c16="http://schemas.microsoft.com/office/drawing/2014/chart" uri="{C3380CC4-5D6E-409C-BE32-E72D297353CC}">
              <c16:uniqueId val="{00000001-398D-2149-87EE-16DAFE058B46}"/>
            </c:ext>
          </c:extLst>
        </c:ser>
        <c:dLbls>
          <c:showLegendKey val="0"/>
          <c:showVal val="0"/>
          <c:showCatName val="0"/>
          <c:showSerName val="0"/>
          <c:showPercent val="0"/>
          <c:showBubbleSize val="0"/>
        </c:dLbls>
        <c:axId val="426614352"/>
        <c:axId val="426609952"/>
      </c:scatterChart>
      <c:valAx>
        <c:axId val="426614352"/>
        <c:scaling>
          <c:orientation val="minMax"/>
          <c:max val="60"/>
          <c:min val="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CL"/>
          </a:p>
        </c:txPr>
        <c:crossAx val="426609952"/>
        <c:crosses val="autoZero"/>
        <c:crossBetween val="midCat"/>
      </c:valAx>
      <c:valAx>
        <c:axId val="42660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rgbClr val="002060"/>
                    </a:solidFill>
                    <a:latin typeface="+mn-lt"/>
                    <a:ea typeface="+mn-ea"/>
                    <a:cs typeface="+mn-cs"/>
                  </a:defRPr>
                </a:pPr>
                <a:r>
                  <a:rPr lang="en-GB" sz="2400" b="1">
                    <a:solidFill>
                      <a:srgbClr val="002060"/>
                    </a:solidFill>
                  </a:rPr>
                  <a:t>Demanda</a:t>
                </a:r>
                <a:r>
                  <a:rPr lang="en-GB" sz="2400" b="1" baseline="0">
                    <a:solidFill>
                      <a:srgbClr val="002060"/>
                    </a:solidFill>
                  </a:rPr>
                  <a:t>, Miles de toneladas de carbonato de litio</a:t>
                </a:r>
                <a:endParaRPr lang="en-GB" sz="2400" b="1">
                  <a:solidFill>
                    <a:srgbClr val="002060"/>
                  </a:solidFill>
                </a:endParaRPr>
              </a:p>
            </c:rich>
          </c:tx>
          <c:overlay val="0"/>
          <c:spPr>
            <a:noFill/>
            <a:ln>
              <a:noFill/>
            </a:ln>
            <a:effectLst/>
          </c:spPr>
          <c:txPr>
            <a:bodyPr rot="-5400000" spcFirstLastPara="1" vertOverflow="ellipsis" vert="horz" wrap="square" anchor="ctr" anchorCtr="1"/>
            <a:lstStyle/>
            <a:p>
              <a:pPr>
                <a:defRPr sz="2400" b="1" i="0" u="none" strike="noStrike" kern="1200" baseline="0">
                  <a:solidFill>
                    <a:srgbClr val="002060"/>
                  </a:solidFill>
                  <a:latin typeface="+mn-lt"/>
                  <a:ea typeface="+mn-ea"/>
                  <a:cs typeface="+mn-cs"/>
                </a:defRPr>
              </a:pPr>
              <a:endParaRPr lang="en-CL"/>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CL"/>
          </a:p>
        </c:txPr>
        <c:crossAx val="4266143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0.80034</cdr:x>
      <cdr:y>0.06734</cdr:y>
    </cdr:from>
    <cdr:to>
      <cdr:x>0.95973</cdr:x>
      <cdr:y>0.21212</cdr:y>
    </cdr:to>
    <cdr:sp macro="" textlink="">
      <cdr:nvSpPr>
        <cdr:cNvPr id="2" name="CuadroTexto 1">
          <a:extLst xmlns:a="http://schemas.openxmlformats.org/drawingml/2006/main">
            <a:ext uri="{FF2B5EF4-FFF2-40B4-BE49-F238E27FC236}">
              <a16:creationId xmlns:a16="http://schemas.microsoft.com/office/drawing/2014/main" id="{D9612F3D-CFAB-E343-8642-359ACB333307}"/>
            </a:ext>
          </a:extLst>
        </cdr:cNvPr>
        <cdr:cNvSpPr txBox="1"/>
      </cdr:nvSpPr>
      <cdr:spPr>
        <a:xfrm xmlns:a="http://schemas.openxmlformats.org/drawingml/2006/main">
          <a:off x="8077200" y="338667"/>
          <a:ext cx="1608666" cy="728133"/>
        </a:xfrm>
        <a:prstGeom xmlns:a="http://schemas.openxmlformats.org/drawingml/2006/main" prst="rect">
          <a:avLst/>
        </a:prstGeom>
        <a:solidFill xmlns:a="http://schemas.openxmlformats.org/drawingml/2006/main">
          <a:srgbClr val="FED400"/>
        </a:solidFill>
      </cdr:spPr>
      <cdr:txBody>
        <a:bodyPr xmlns:a="http://schemas.openxmlformats.org/drawingml/2006/main" vertOverflow="clip" wrap="none" rtlCol="0"/>
        <a:lstStyle xmlns:a="http://schemas.openxmlformats.org/drawingml/2006/main"/>
        <a:p xmlns:a="http://schemas.openxmlformats.org/drawingml/2006/main">
          <a:pPr algn="ctr"/>
          <a:r>
            <a:rPr lang="es-CL" sz="1800" b="1" dirty="0">
              <a:solidFill>
                <a:srgbClr val="002060"/>
              </a:solidFill>
            </a:rPr>
            <a:t>Precio de </a:t>
          </a:r>
        </a:p>
        <a:p xmlns:a="http://schemas.openxmlformats.org/drawingml/2006/main">
          <a:pPr algn="ctr"/>
          <a:r>
            <a:rPr lang="es-CL" sz="1800" b="1" dirty="0">
              <a:solidFill>
                <a:srgbClr val="002060"/>
              </a:solidFill>
            </a:rPr>
            <a:t>marzo 2021</a:t>
          </a:r>
        </a:p>
      </cdr:txBody>
    </cdr:sp>
  </cdr:relSizeAnchor>
  <cdr:relSizeAnchor xmlns:cdr="http://schemas.openxmlformats.org/drawingml/2006/chartDrawing">
    <cdr:from>
      <cdr:x>0.88255</cdr:x>
      <cdr:y>0.21212</cdr:y>
    </cdr:from>
    <cdr:to>
      <cdr:x>0.88255</cdr:x>
      <cdr:y>0.33333</cdr:y>
    </cdr:to>
    <cdr:cxnSp macro="">
      <cdr:nvCxnSpPr>
        <cdr:cNvPr id="4" name="Conector recto de flecha 3">
          <a:extLst xmlns:a="http://schemas.openxmlformats.org/drawingml/2006/main">
            <a:ext uri="{FF2B5EF4-FFF2-40B4-BE49-F238E27FC236}">
              <a16:creationId xmlns:a16="http://schemas.microsoft.com/office/drawing/2014/main" id="{DC782411-3527-2044-AB8F-C140FFC9B654}"/>
            </a:ext>
          </a:extLst>
        </cdr:cNvPr>
        <cdr:cNvCxnSpPr/>
      </cdr:nvCxnSpPr>
      <cdr:spPr>
        <a:xfrm xmlns:a="http://schemas.openxmlformats.org/drawingml/2006/main">
          <a:off x="8906933" y="1066800"/>
          <a:ext cx="0" cy="609600"/>
        </a:xfrm>
        <a:prstGeom xmlns:a="http://schemas.openxmlformats.org/drawingml/2006/main" prst="straightConnector1">
          <a:avLst/>
        </a:prstGeom>
        <a:ln xmlns:a="http://schemas.openxmlformats.org/drawingml/2006/main" w="28575">
          <a:solidFill>
            <a:srgbClr val="00206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0.27646</cdr:x>
      <cdr:y>0.38104</cdr:y>
    </cdr:from>
    <cdr:to>
      <cdr:x>0.29164</cdr:x>
      <cdr:y>0.64983</cdr:y>
    </cdr:to>
    <cdr:cxnSp macro="">
      <cdr:nvCxnSpPr>
        <cdr:cNvPr id="7" name="Conector recto de flecha 6">
          <a:extLst xmlns:a="http://schemas.openxmlformats.org/drawingml/2006/main">
            <a:ext uri="{FF2B5EF4-FFF2-40B4-BE49-F238E27FC236}">
              <a16:creationId xmlns:a16="http://schemas.microsoft.com/office/drawing/2014/main" id="{22BF5F57-C9B6-6243-8B7F-205D53AC3D63}"/>
            </a:ext>
          </a:extLst>
        </cdr:cNvPr>
        <cdr:cNvCxnSpPr/>
      </cdr:nvCxnSpPr>
      <cdr:spPr>
        <a:xfrm xmlns:a="http://schemas.openxmlformats.org/drawingml/2006/main" flipH="1">
          <a:off x="2963334" y="1916332"/>
          <a:ext cx="162742" cy="1351802"/>
        </a:xfrm>
        <a:prstGeom xmlns:a="http://schemas.openxmlformats.org/drawingml/2006/main" prst="straightConnector1">
          <a:avLst/>
        </a:prstGeom>
        <a:ln xmlns:a="http://schemas.openxmlformats.org/drawingml/2006/main" w="28575">
          <a:solidFill>
            <a:srgbClr val="00206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0.45991</cdr:x>
      <cdr:y>0.39435</cdr:y>
    </cdr:from>
    <cdr:to>
      <cdr:x>0.47235</cdr:x>
      <cdr:y>0.633</cdr:y>
    </cdr:to>
    <cdr:cxnSp macro="">
      <cdr:nvCxnSpPr>
        <cdr:cNvPr id="11" name="Conector recto de flecha 10">
          <a:extLst xmlns:a="http://schemas.openxmlformats.org/drawingml/2006/main">
            <a:ext uri="{FF2B5EF4-FFF2-40B4-BE49-F238E27FC236}">
              <a16:creationId xmlns:a16="http://schemas.microsoft.com/office/drawing/2014/main" id="{549837F7-2D9D-BF49-8662-B5F50E3F86B8}"/>
            </a:ext>
          </a:extLst>
        </cdr:cNvPr>
        <cdr:cNvCxnSpPr/>
      </cdr:nvCxnSpPr>
      <cdr:spPr>
        <a:xfrm xmlns:a="http://schemas.openxmlformats.org/drawingml/2006/main">
          <a:off x="4929634" y="1983265"/>
          <a:ext cx="133433" cy="1200202"/>
        </a:xfrm>
        <a:prstGeom xmlns:a="http://schemas.openxmlformats.org/drawingml/2006/main" prst="straightConnector1">
          <a:avLst/>
        </a:prstGeom>
        <a:ln xmlns:a="http://schemas.openxmlformats.org/drawingml/2006/main" w="28575">
          <a:solidFill>
            <a:srgbClr val="00206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0.2629</cdr:x>
      <cdr:y>0.82656</cdr:y>
    </cdr:from>
    <cdr:to>
      <cdr:x>0.29285</cdr:x>
      <cdr:y>0.87263</cdr:y>
    </cdr:to>
    <cdr:sp macro="" textlink="">
      <cdr:nvSpPr>
        <cdr:cNvPr id="3" name="Triangle 2">
          <a:extLst xmlns:a="http://schemas.openxmlformats.org/drawingml/2006/main">
            <a:ext uri="{FF2B5EF4-FFF2-40B4-BE49-F238E27FC236}">
              <a16:creationId xmlns:a16="http://schemas.microsoft.com/office/drawing/2014/main" id="{1EB45514-B0C2-8BEC-1F63-DA07B3AF9A8B}"/>
            </a:ext>
          </a:extLst>
        </cdr:cNvPr>
        <cdr:cNvSpPr/>
      </cdr:nvSpPr>
      <cdr:spPr>
        <a:xfrm xmlns:a="http://schemas.openxmlformats.org/drawingml/2006/main">
          <a:off x="2257425" y="4357688"/>
          <a:ext cx="257175" cy="242887"/>
        </a:xfrm>
        <a:prstGeom xmlns:a="http://schemas.openxmlformats.org/drawingml/2006/main" prst="triangl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CL"/>
        </a:p>
      </cdr:txBody>
    </cdr:sp>
  </cdr:relSizeAnchor>
  <cdr:relSizeAnchor xmlns:cdr="http://schemas.openxmlformats.org/drawingml/2006/chartDrawing">
    <cdr:from>
      <cdr:x>0.52172</cdr:x>
      <cdr:y>0.81451</cdr:y>
    </cdr:from>
    <cdr:to>
      <cdr:x>0.55167</cdr:x>
      <cdr:y>0.86058</cdr:y>
    </cdr:to>
    <cdr:sp macro="" textlink="">
      <cdr:nvSpPr>
        <cdr:cNvPr id="4" name="Triangle 3">
          <a:extLst xmlns:a="http://schemas.openxmlformats.org/drawingml/2006/main">
            <a:ext uri="{FF2B5EF4-FFF2-40B4-BE49-F238E27FC236}">
              <a16:creationId xmlns:a16="http://schemas.microsoft.com/office/drawing/2014/main" id="{4A2BE43E-2112-B157-F1E1-C05FA743369D}"/>
            </a:ext>
          </a:extLst>
        </cdr:cNvPr>
        <cdr:cNvSpPr/>
      </cdr:nvSpPr>
      <cdr:spPr>
        <a:xfrm xmlns:a="http://schemas.openxmlformats.org/drawingml/2006/main">
          <a:off x="4479925" y="4294188"/>
          <a:ext cx="257175" cy="242887"/>
        </a:xfrm>
        <a:prstGeom xmlns:a="http://schemas.openxmlformats.org/drawingml/2006/main" prst="triangl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CL"/>
        </a:p>
      </cdr:txBody>
    </cdr:sp>
  </cdr:relSizeAnchor>
  <cdr:relSizeAnchor xmlns:cdr="http://schemas.openxmlformats.org/drawingml/2006/chartDrawing">
    <cdr:from>
      <cdr:x>0.78552</cdr:x>
      <cdr:y>0.73993</cdr:y>
    </cdr:from>
    <cdr:to>
      <cdr:x>0.81547</cdr:x>
      <cdr:y>0.786</cdr:y>
    </cdr:to>
    <cdr:sp macro="" textlink="">
      <cdr:nvSpPr>
        <cdr:cNvPr id="5" name="Triangle 4">
          <a:extLst xmlns:a="http://schemas.openxmlformats.org/drawingml/2006/main">
            <a:ext uri="{FF2B5EF4-FFF2-40B4-BE49-F238E27FC236}">
              <a16:creationId xmlns:a16="http://schemas.microsoft.com/office/drawing/2014/main" id="{FEE6AAAA-0DC8-1E6D-C075-976C03B18751}"/>
            </a:ext>
          </a:extLst>
        </cdr:cNvPr>
        <cdr:cNvSpPr/>
      </cdr:nvSpPr>
      <cdr:spPr>
        <a:xfrm xmlns:a="http://schemas.openxmlformats.org/drawingml/2006/main">
          <a:off x="6745077" y="3900968"/>
          <a:ext cx="257175" cy="242887"/>
        </a:xfrm>
        <a:prstGeom xmlns:a="http://schemas.openxmlformats.org/drawingml/2006/main" prst="triangl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C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3f754ee8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223f754ee8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23f754ee8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Estadísticas generales Litio v8 12-5-21</a:t>
            </a:r>
            <a:endParaRPr/>
          </a:p>
          <a:p>
            <a:pPr indent="0" lvl="0" marL="0" rtl="0" algn="l">
              <a:spcBef>
                <a:spcPts val="0"/>
              </a:spcBef>
              <a:spcAft>
                <a:spcPts val="0"/>
              </a:spcAft>
              <a:buNone/>
            </a:pPr>
            <a:r>
              <a:t/>
            </a:r>
            <a:endParaRPr/>
          </a:p>
        </p:txBody>
      </p:sp>
      <p:sp>
        <p:nvSpPr>
          <p:cNvPr id="154" name="Google Shape;1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Estadísticas generales Litio v8 12-5-21</a:t>
            </a:r>
            <a:endParaRPr/>
          </a:p>
        </p:txBody>
      </p:sp>
      <p:sp>
        <p:nvSpPr>
          <p:cNvPr id="162" name="Google Shape;1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Estadísticas generales Litio v7 12-5-21 – pestaña producción mundial</a:t>
            </a:r>
            <a:endParaRPr/>
          </a:p>
        </p:txBody>
      </p:sp>
      <p:sp>
        <p:nvSpPr>
          <p:cNvPr id="113" name="Google Shape;1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1982 reducción de producción por crisis economica internacional – en vez de reducir el precio; </a:t>
            </a:r>
            <a:endParaRPr/>
          </a:p>
          <a:p>
            <a:pPr indent="0" lvl="0" marL="0" rtl="0" algn="l">
              <a:spcBef>
                <a:spcPts val="0"/>
              </a:spcBef>
              <a:spcAft>
                <a:spcPts val="0"/>
              </a:spcAft>
              <a:buNone/>
            </a:pPr>
            <a:r>
              <a:rPr lang="en-GB"/>
              <a:t>1984-1993 poco crecimiento</a:t>
            </a:r>
            <a:endParaRPr/>
          </a:p>
          <a:p>
            <a:pPr indent="0" lvl="0" marL="0" rtl="0" algn="l">
              <a:spcBef>
                <a:spcPts val="0"/>
              </a:spcBef>
              <a:spcAft>
                <a:spcPts val="0"/>
              </a:spcAft>
              <a:buNone/>
            </a:pPr>
            <a:r>
              <a:rPr lang="en-GB"/>
              <a:t>1994-1997 mucho crecimiento debido a pantallas monocromáticas de computadores.</a:t>
            </a:r>
            <a:endParaRPr/>
          </a:p>
          <a:p>
            <a:pPr indent="0" lvl="0" marL="0" rtl="0" algn="l">
              <a:spcBef>
                <a:spcPts val="0"/>
              </a:spcBef>
              <a:spcAft>
                <a:spcPts val="0"/>
              </a:spcAft>
              <a:buNone/>
            </a:pPr>
            <a:r>
              <a:rPr lang="en-GB"/>
              <a:t>1997-2003 crisis asiática – es reemplazado el uso del litio en la electrolisis.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Estadísticas generales de Litio  03-01-2012 GL.xlsx     Hoja: produccion+demand projections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5183188" y="987425"/>
            <a:ext cx="6172200" cy="4873625"/>
          </a:xfrm>
          <a:prstGeom prst="rect">
            <a:avLst/>
          </a:prstGeom>
          <a:noFill/>
          <a:ln>
            <a:noFill/>
          </a:ln>
        </p:spPr>
      </p:sp>
      <p:sp>
        <p:nvSpPr>
          <p:cNvPr id="68" name="Google Shape;68;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hart" Target="../charts/char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23f754ee8c_0_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90" name="Google Shape;90;g223f754ee8c_0_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91" name="Google Shape;91;g223f754ee8c_0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838200" y="172620"/>
            <a:ext cx="10515600" cy="90220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Calibri"/>
              <a:buNone/>
            </a:pPr>
            <a:r>
              <a:rPr b="1" lang="en-GB">
                <a:solidFill>
                  <a:srgbClr val="002060"/>
                </a:solidFill>
                <a:latin typeface="Calibri"/>
                <a:ea typeface="Calibri"/>
                <a:cs typeface="Calibri"/>
                <a:sym typeface="Calibri"/>
              </a:rPr>
              <a:t>Reservas, producción</a:t>
            </a:r>
            <a:endParaRPr/>
          </a:p>
        </p:txBody>
      </p:sp>
      <p:sp>
        <p:nvSpPr>
          <p:cNvPr id="150" name="Google Shape;150;p9"/>
          <p:cNvSpPr txBox="1"/>
          <p:nvPr>
            <p:ph idx="1" type="body"/>
          </p:nvPr>
        </p:nvSpPr>
        <p:spPr>
          <a:xfrm>
            <a:off x="196516" y="1253330"/>
            <a:ext cx="11642558" cy="47945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800"/>
              <a:buChar char="•"/>
            </a:pPr>
            <a:r>
              <a:rPr b="1" lang="en-GB">
                <a:solidFill>
                  <a:srgbClr val="0070C0"/>
                </a:solidFill>
              </a:rPr>
              <a:t>Chile tiene en 2023 cerca del 40% de las reservas mundiales, pero además son las de mayor calidad, es decir con menor costo de extracción y con menor huella de carbono.</a:t>
            </a:r>
            <a:endParaRPr/>
          </a:p>
          <a:p>
            <a:pPr indent="-228600" lvl="0" marL="228600" rtl="0" algn="l">
              <a:lnSpc>
                <a:spcPct val="90000"/>
              </a:lnSpc>
              <a:spcBef>
                <a:spcPts val="1000"/>
              </a:spcBef>
              <a:spcAft>
                <a:spcPts val="0"/>
              </a:spcAft>
              <a:buClr>
                <a:srgbClr val="0070C0"/>
              </a:buClr>
              <a:buSzPts val="2800"/>
              <a:buChar char="•"/>
            </a:pPr>
            <a:r>
              <a:rPr b="1" lang="en-GB">
                <a:solidFill>
                  <a:srgbClr val="0070C0"/>
                </a:solidFill>
              </a:rPr>
              <a:t>Al mismo tiempo Chile tiene en 2023 cerca del 30% de la producción del mundo, todo desde solo un yacimiento, el Salar de Atacama.</a:t>
            </a:r>
            <a:endParaRPr/>
          </a:p>
          <a:p>
            <a:pPr indent="-228600" lvl="0" marL="228600" rtl="0" algn="l">
              <a:lnSpc>
                <a:spcPct val="90000"/>
              </a:lnSpc>
              <a:spcBef>
                <a:spcPts val="1000"/>
              </a:spcBef>
              <a:spcAft>
                <a:spcPts val="0"/>
              </a:spcAft>
              <a:buClr>
                <a:srgbClr val="0070C0"/>
              </a:buClr>
              <a:buSzPts val="2800"/>
              <a:buChar char="•"/>
            </a:pPr>
            <a:r>
              <a:rPr b="1" lang="en-GB">
                <a:solidFill>
                  <a:srgbClr val="0070C0"/>
                </a:solidFill>
              </a:rPr>
              <a:t>Chile puede aspirar a producir una cuota mayor de la producción mundial porque se debiera cumplir proporcion entre produccion y reservas.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graphicFrame>
        <p:nvGraphicFramePr>
          <p:cNvPr id="157" name="Google Shape;157;p10"/>
          <p:cNvGraphicFramePr/>
          <p:nvPr/>
        </p:nvGraphicFramePr>
        <p:xfrm>
          <a:off x="491067" y="304800"/>
          <a:ext cx="11277600" cy="5672667"/>
        </p:xfrm>
        <a:graphic>
          <a:graphicData uri="http://schemas.openxmlformats.org/drawingml/2006/chart">
            <c:chart r:id="rId3"/>
          </a:graphicData>
        </a:graphic>
      </p:graphicFrame>
      <p:sp>
        <p:nvSpPr>
          <p:cNvPr id="158" name="Google Shape;158;p10"/>
          <p:cNvSpPr txBox="1"/>
          <p:nvPr/>
        </p:nvSpPr>
        <p:spPr>
          <a:xfrm>
            <a:off x="3750386" y="234202"/>
            <a:ext cx="5891356" cy="646331"/>
          </a:xfrm>
          <a:prstGeom prst="rect">
            <a:avLst/>
          </a:prstGeom>
          <a:solidFill>
            <a:srgbClr val="FED4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Precio carbonato litio técnico EEUU, moneda US$ 2020</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Fuentes: Roskill, USGS, Cochilco</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graphicFrame>
        <p:nvGraphicFramePr>
          <p:cNvPr id="165" name="Google Shape;165;p11"/>
          <p:cNvGraphicFramePr/>
          <p:nvPr/>
        </p:nvGraphicFramePr>
        <p:xfrm>
          <a:off x="626533" y="677333"/>
          <a:ext cx="10718800" cy="5029200"/>
        </p:xfrm>
        <a:graphic>
          <a:graphicData uri="http://schemas.openxmlformats.org/drawingml/2006/chart">
            <c:chart r:id="rId3"/>
          </a:graphicData>
        </a:graphic>
      </p:graphicFrame>
      <p:sp>
        <p:nvSpPr>
          <p:cNvPr id="166" name="Google Shape;166;p11"/>
          <p:cNvSpPr txBox="1"/>
          <p:nvPr/>
        </p:nvSpPr>
        <p:spPr>
          <a:xfrm>
            <a:off x="2348380" y="677333"/>
            <a:ext cx="3967753" cy="923330"/>
          </a:xfrm>
          <a:prstGeom prst="rect">
            <a:avLst/>
          </a:prstGeom>
          <a:solidFill>
            <a:srgbClr val="FED4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Precio carbonato litio técnico EEUU, </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moneda US$ 2020</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Fuentes: Cochilco</a:t>
            </a:r>
            <a:endParaRPr sz="1800">
              <a:solidFill>
                <a:schemeClr val="dk1"/>
              </a:solidFill>
              <a:latin typeface="Calibri"/>
              <a:ea typeface="Calibri"/>
              <a:cs typeface="Calibri"/>
              <a:sym typeface="Calibri"/>
            </a:endParaRPr>
          </a:p>
        </p:txBody>
      </p:sp>
      <p:sp>
        <p:nvSpPr>
          <p:cNvPr id="167" name="Google Shape;167;p11"/>
          <p:cNvSpPr txBox="1"/>
          <p:nvPr/>
        </p:nvSpPr>
        <p:spPr>
          <a:xfrm>
            <a:off x="3281968" y="1947334"/>
            <a:ext cx="941283"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002060"/>
                </a:solidFill>
                <a:latin typeface="Calibri"/>
                <a:ea typeface="Calibri"/>
                <a:cs typeface="Calibri"/>
                <a:sym typeface="Calibri"/>
              </a:rPr>
              <a:t>Tesla</a:t>
            </a:r>
            <a:endParaRPr/>
          </a:p>
          <a:p>
            <a:pPr indent="0" lvl="0" marL="0" marR="0" rtl="0" algn="ctr">
              <a:spcBef>
                <a:spcPts val="0"/>
              </a:spcBef>
              <a:spcAft>
                <a:spcPts val="0"/>
              </a:spcAft>
              <a:buNone/>
            </a:pPr>
            <a:r>
              <a:rPr b="1" lang="en-GB" sz="1400">
                <a:solidFill>
                  <a:srgbClr val="002060"/>
                </a:solidFill>
                <a:latin typeface="Calibri"/>
                <a:ea typeface="Calibri"/>
                <a:cs typeface="Calibri"/>
                <a:sym typeface="Calibri"/>
              </a:rPr>
              <a:t>Modelo </a:t>
            </a:r>
            <a:endParaRPr/>
          </a:p>
          <a:p>
            <a:pPr indent="0" lvl="0" marL="0" marR="0" rtl="0" algn="ctr">
              <a:spcBef>
                <a:spcPts val="0"/>
              </a:spcBef>
              <a:spcAft>
                <a:spcPts val="0"/>
              </a:spcAft>
              <a:buNone/>
            </a:pPr>
            <a:r>
              <a:rPr b="1" lang="en-GB" sz="1400">
                <a:solidFill>
                  <a:srgbClr val="002060"/>
                </a:solidFill>
                <a:latin typeface="Calibri"/>
                <a:ea typeface="Calibri"/>
                <a:cs typeface="Calibri"/>
                <a:sym typeface="Calibri"/>
              </a:rPr>
              <a:t>S Sedan </a:t>
            </a:r>
            <a:endParaRPr/>
          </a:p>
        </p:txBody>
      </p:sp>
      <p:sp>
        <p:nvSpPr>
          <p:cNvPr id="168" name="Google Shape;168;p11"/>
          <p:cNvSpPr txBox="1"/>
          <p:nvPr/>
        </p:nvSpPr>
        <p:spPr>
          <a:xfrm>
            <a:off x="5126402" y="1947334"/>
            <a:ext cx="859531"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002060"/>
                </a:solidFill>
                <a:latin typeface="Calibri"/>
                <a:ea typeface="Calibri"/>
                <a:cs typeface="Calibri"/>
                <a:sym typeface="Calibri"/>
              </a:rPr>
              <a:t>Tesla</a:t>
            </a:r>
            <a:endParaRPr/>
          </a:p>
          <a:p>
            <a:pPr indent="0" lvl="0" marL="0" marR="0" rtl="0" algn="ctr">
              <a:spcBef>
                <a:spcPts val="0"/>
              </a:spcBef>
              <a:spcAft>
                <a:spcPts val="0"/>
              </a:spcAft>
              <a:buNone/>
            </a:pPr>
            <a:r>
              <a:rPr b="1" lang="en-GB" sz="1400">
                <a:solidFill>
                  <a:srgbClr val="002060"/>
                </a:solidFill>
                <a:latin typeface="Calibri"/>
                <a:ea typeface="Calibri"/>
                <a:cs typeface="Calibri"/>
                <a:sym typeface="Calibri"/>
              </a:rPr>
              <a:t>Modelo </a:t>
            </a:r>
            <a:endParaRPr/>
          </a:p>
          <a:p>
            <a:pPr indent="0" lvl="0" marL="0" marR="0" rtl="0" algn="ctr">
              <a:spcBef>
                <a:spcPts val="0"/>
              </a:spcBef>
              <a:spcAft>
                <a:spcPts val="0"/>
              </a:spcAft>
              <a:buNone/>
            </a:pPr>
            <a:r>
              <a:rPr b="1" lang="en-GB" sz="1400">
                <a:solidFill>
                  <a:srgbClr val="002060"/>
                </a:solidFill>
                <a:latin typeface="Calibri"/>
                <a:ea typeface="Calibri"/>
                <a:cs typeface="Calibri"/>
                <a:sym typeface="Calibri"/>
              </a:rPr>
              <a:t>X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2"/>
          <p:cNvPicPr preferRelativeResize="0"/>
          <p:nvPr/>
        </p:nvPicPr>
        <p:blipFill rotWithShape="1">
          <a:blip r:embed="rId3">
            <a:alphaModFix/>
          </a:blip>
          <a:srcRect b="0" l="0" r="0" t="0"/>
          <a:stretch/>
        </p:blipFill>
        <p:spPr>
          <a:xfrm>
            <a:off x="856526" y="309285"/>
            <a:ext cx="10359341" cy="57413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Calibri"/>
              <a:buNone/>
            </a:pPr>
            <a:r>
              <a:rPr b="1" lang="en-GB">
                <a:solidFill>
                  <a:srgbClr val="002060"/>
                </a:solidFill>
                <a:latin typeface="Calibri"/>
                <a:ea typeface="Calibri"/>
                <a:cs typeface="Calibri"/>
                <a:sym typeface="Calibri"/>
              </a:rPr>
              <a:t>Obejtivo de Chile en el litio</a:t>
            </a:r>
            <a:endParaRPr/>
          </a:p>
        </p:txBody>
      </p:sp>
      <p:sp>
        <p:nvSpPr>
          <p:cNvPr id="179" name="Google Shape;179;p13"/>
          <p:cNvSpPr txBox="1"/>
          <p:nvPr>
            <p:ph idx="1" type="body"/>
          </p:nvPr>
        </p:nvSpPr>
        <p:spPr>
          <a:xfrm>
            <a:off x="838200" y="1825625"/>
            <a:ext cx="10515600" cy="2935162"/>
          </a:xfrm>
          <a:prstGeom prst="rect">
            <a:avLst/>
          </a:prstGeom>
          <a:noFill/>
          <a:ln>
            <a:noFill/>
          </a:ln>
        </p:spPr>
        <p:txBody>
          <a:bodyPr anchorCtr="0" anchor="t" bIns="45700" lIns="91425" spcFirstLastPara="1" rIns="91425" wrap="square" tIns="45700">
            <a:spAutoFit/>
          </a:bodyPr>
          <a:lstStyle/>
          <a:p>
            <a:pPr indent="-228600" lvl="0" marL="228600" rtl="0" algn="l">
              <a:lnSpc>
                <a:spcPct val="90000"/>
              </a:lnSpc>
              <a:spcBef>
                <a:spcPts val="0"/>
              </a:spcBef>
              <a:spcAft>
                <a:spcPts val="0"/>
              </a:spcAft>
              <a:buClr>
                <a:srgbClr val="0070C0"/>
              </a:buClr>
              <a:buSzPts val="2800"/>
              <a:buChar char="•"/>
            </a:pPr>
            <a:r>
              <a:rPr b="1" lang="en-GB">
                <a:solidFill>
                  <a:srgbClr val="0070C0"/>
                </a:solidFill>
              </a:rPr>
              <a:t>El objetivo no es ser el primero del mundo, sino que maximizar el beneficio de Chile.</a:t>
            </a:r>
            <a:endParaRPr/>
          </a:p>
          <a:p>
            <a:pPr indent="-228600" lvl="0" marL="228600" rtl="0" algn="l">
              <a:lnSpc>
                <a:spcPct val="90000"/>
              </a:lnSpc>
              <a:spcBef>
                <a:spcPts val="1000"/>
              </a:spcBef>
              <a:spcAft>
                <a:spcPts val="0"/>
              </a:spcAft>
              <a:buClr>
                <a:srgbClr val="0070C0"/>
              </a:buClr>
              <a:buSzPts val="2800"/>
              <a:buChar char="•"/>
            </a:pPr>
            <a:r>
              <a:rPr b="1" lang="en-GB">
                <a:solidFill>
                  <a:srgbClr val="0070C0"/>
                </a:solidFill>
              </a:rPr>
              <a:t>El mayor beneficio de Chile se genera cuando el Valor Presente Neto social es maximo. Este debiera considerar la inversion, la producción, los costos, los ingresos fiscales, los encadenamiento productivos hacia atras y hacia adelante, el empleo, y las exportaciones.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aphicFrame>
        <p:nvGraphicFramePr>
          <p:cNvPr id="184" name="Google Shape;184;p14"/>
          <p:cNvGraphicFramePr/>
          <p:nvPr/>
        </p:nvGraphicFramePr>
        <p:xfrm>
          <a:off x="1055062" y="1822006"/>
          <a:ext cx="10046326" cy="3735831"/>
        </p:xfrm>
        <a:graphic>
          <a:graphicData uri="http://schemas.openxmlformats.org/drawingml/2006/chart">
            <c:chart r:id="rId3"/>
          </a:graphicData>
        </a:graphic>
      </p:graphicFrame>
      <p:sp>
        <p:nvSpPr>
          <p:cNvPr id="185" name="Google Shape;185;p14"/>
          <p:cNvSpPr txBox="1"/>
          <p:nvPr/>
        </p:nvSpPr>
        <p:spPr>
          <a:xfrm>
            <a:off x="1055062" y="585788"/>
            <a:ext cx="96950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002060"/>
                </a:solidFill>
                <a:latin typeface="Calibri"/>
                <a:ea typeface="Calibri"/>
                <a:cs typeface="Calibri"/>
                <a:sym typeface="Calibri"/>
              </a:rPr>
              <a:t>No hay evidencia de suficiente poder de mercado en primeros productores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txBox="1"/>
          <p:nvPr>
            <p:ph type="title"/>
          </p:nvPr>
        </p:nvSpPr>
        <p:spPr>
          <a:xfrm>
            <a:off x="100012" y="18256"/>
            <a:ext cx="12001500" cy="7675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Calibri"/>
              <a:buNone/>
            </a:pPr>
            <a:r>
              <a:rPr b="1" lang="en-GB" sz="4000">
                <a:solidFill>
                  <a:srgbClr val="002060"/>
                </a:solidFill>
                <a:latin typeface="Calibri"/>
                <a:ea typeface="Calibri"/>
                <a:cs typeface="Calibri"/>
                <a:sym typeface="Calibri"/>
              </a:rPr>
              <a:t>      ¿Cuanto puede rendir SQM en Salar de Atacama?</a:t>
            </a:r>
            <a:endParaRPr/>
          </a:p>
        </p:txBody>
      </p:sp>
      <p:sp>
        <p:nvSpPr>
          <p:cNvPr id="191" name="Google Shape;191;p15"/>
          <p:cNvSpPr txBox="1"/>
          <p:nvPr>
            <p:ph idx="1" type="body"/>
          </p:nvPr>
        </p:nvSpPr>
        <p:spPr>
          <a:xfrm>
            <a:off x="495300" y="1253331"/>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02060"/>
              </a:buClr>
              <a:buSzPct val="100000"/>
              <a:buChar char="•"/>
            </a:pPr>
            <a:r>
              <a:rPr b="1" lang="en-GB">
                <a:solidFill>
                  <a:srgbClr val="002060"/>
                </a:solidFill>
              </a:rPr>
              <a:t>¿Cuanto puede producir SQM en Salar de Atacama?2022 SQM produjo del orden de 26% de producción mundial</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La pregunta es como puede ser este numero en el futuro dado el crecimiento de la demanda del mundo y los permisos que tiene SQN para producir.</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En que medida se puede mejorar la posicion competitiva de SQM en el Salar de Atacama como producto de las negociaciones entre Codelco y SQM.</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Como se maneja el Royalty definido en el Convenio con Corfo. En 2018 la tributacion efectiva (porcentaje de las utilidades pagadas en impuestos) fue 56%, en 2019, 58%, en 2020 65%, en 2021 46%, en 2022, 55%.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ph type="title"/>
          </p:nvPr>
        </p:nvSpPr>
        <p:spPr>
          <a:xfrm>
            <a:off x="100012" y="18256"/>
            <a:ext cx="12001500" cy="76755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alibri"/>
              <a:buNone/>
            </a:pPr>
            <a:r>
              <a:rPr b="1" lang="en-GB" sz="4000">
                <a:solidFill>
                  <a:srgbClr val="002060"/>
                </a:solidFill>
                <a:latin typeface="Calibri"/>
                <a:ea typeface="Calibri"/>
                <a:cs typeface="Calibri"/>
                <a:sym typeface="Calibri"/>
              </a:rPr>
              <a:t>      ¿Cuanto puede rendir Albemarle enSsalar de Atacama?</a:t>
            </a:r>
            <a:endParaRPr/>
          </a:p>
        </p:txBody>
      </p:sp>
      <p:sp>
        <p:nvSpPr>
          <p:cNvPr id="197" name="Google Shape;197;p16"/>
          <p:cNvSpPr txBox="1"/>
          <p:nvPr>
            <p:ph idx="1" type="body"/>
          </p:nvPr>
        </p:nvSpPr>
        <p:spPr>
          <a:xfrm>
            <a:off x="495300" y="1253331"/>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002060"/>
              </a:buClr>
              <a:buSzPts val="2800"/>
              <a:buChar char="•"/>
            </a:pPr>
            <a:r>
              <a:rPr b="1" lang="en-GB">
                <a:solidFill>
                  <a:srgbClr val="002060"/>
                </a:solidFill>
              </a:rPr>
              <a:t>¿Cuanto puede producir Alkbemarle en Salar de Atacama?</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rPr>
              <a:t>La pregunta es como puede ser este numero en el futuro dado el crecimiento de la demanda del mundo y los permisos que tiene Albemarle para producir.</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rPr>
              <a:t>En que medida se puede mejorar la posicion competitiva de Albemarle en el Salar de Atacama.</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rPr>
              <a:t>Como se maneja el Royalty definido en el Convenio con Corfo. </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rPr>
              <a:t>¿Es necesario mirar las cuotas de producción autorizadas? Estas son mucho menores que las de SQM, es decir el Salar podria rendir mucho mas que ahora con un manejo mas equilibrado y sostenible.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aphicFrame>
        <p:nvGraphicFramePr>
          <p:cNvPr id="202" name="Google Shape;202;p17"/>
          <p:cNvGraphicFramePr/>
          <p:nvPr/>
        </p:nvGraphicFramePr>
        <p:xfrm>
          <a:off x="2200275" y="400049"/>
          <a:ext cx="7958138" cy="5457825"/>
        </p:xfrm>
        <a:graphic>
          <a:graphicData uri="http://schemas.openxmlformats.org/drawingml/2006/chart">
            <c:chart r:id="rId3"/>
          </a:graphicData>
        </a:graphic>
      </p:graphicFrame>
      <p:sp>
        <p:nvSpPr>
          <p:cNvPr id="203" name="Google Shape;203;p17"/>
          <p:cNvSpPr txBox="1"/>
          <p:nvPr/>
        </p:nvSpPr>
        <p:spPr>
          <a:xfrm>
            <a:off x="6502358" y="2067759"/>
            <a:ext cx="16129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2060"/>
                </a:solidFill>
                <a:latin typeface="Calibri"/>
                <a:ea typeface="Calibri"/>
                <a:cs typeface="Calibri"/>
                <a:sym typeface="Calibri"/>
              </a:rPr>
              <a:t>Demanda total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aphicFrame>
        <p:nvGraphicFramePr>
          <p:cNvPr id="208" name="Google Shape;208;p18"/>
          <p:cNvGraphicFramePr/>
          <p:nvPr/>
        </p:nvGraphicFramePr>
        <p:xfrm>
          <a:off x="1571625" y="614363"/>
          <a:ext cx="9001125" cy="5257800"/>
        </p:xfrm>
        <a:graphic>
          <a:graphicData uri="http://schemas.openxmlformats.org/drawingml/2006/chart">
            <c:chart r:id="rId3"/>
          </a:graphicData>
        </a:graphic>
      </p:graphicFrame>
      <p:sp>
        <p:nvSpPr>
          <p:cNvPr id="209" name="Google Shape;209;p18"/>
          <p:cNvSpPr txBox="1"/>
          <p:nvPr/>
        </p:nvSpPr>
        <p:spPr>
          <a:xfrm>
            <a:off x="8115300" y="3043238"/>
            <a:ext cx="17155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2060"/>
                </a:solidFill>
                <a:latin typeface="Calibri"/>
                <a:ea typeface="Calibri"/>
                <a:cs typeface="Calibri"/>
                <a:sym typeface="Calibri"/>
              </a:rPr>
              <a:t>Litio Secundario</a:t>
            </a:r>
            <a:endParaRPr/>
          </a:p>
        </p:txBody>
      </p:sp>
      <p:sp>
        <p:nvSpPr>
          <p:cNvPr id="210" name="Google Shape;210;p18"/>
          <p:cNvSpPr txBox="1"/>
          <p:nvPr/>
        </p:nvSpPr>
        <p:spPr>
          <a:xfrm>
            <a:off x="7081838" y="4457700"/>
            <a:ext cx="14398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55A11"/>
                </a:solidFill>
                <a:latin typeface="Calibri"/>
                <a:ea typeface="Calibri"/>
                <a:cs typeface="Calibri"/>
                <a:sym typeface="Calibri"/>
              </a:rPr>
              <a:t>Litio Primario</a:t>
            </a:r>
            <a:endParaRPr/>
          </a:p>
        </p:txBody>
      </p:sp>
      <p:sp>
        <p:nvSpPr>
          <p:cNvPr id="211" name="Google Shape;211;p18"/>
          <p:cNvSpPr txBox="1"/>
          <p:nvPr/>
        </p:nvSpPr>
        <p:spPr>
          <a:xfrm>
            <a:off x="6502358" y="2067759"/>
            <a:ext cx="16129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2060"/>
                </a:solidFill>
                <a:latin typeface="Calibri"/>
                <a:ea typeface="Calibri"/>
                <a:cs typeface="Calibri"/>
                <a:sym typeface="Calibri"/>
              </a:rPr>
              <a:t>Demanda total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imes"/>
              <a:buNone/>
            </a:pP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r>
              <a:rPr lang="en-GB">
                <a:latin typeface="Times"/>
                <a:ea typeface="Times"/>
                <a:cs typeface="Times"/>
                <a:sym typeface="Times"/>
              </a:rPr>
              <a:t> </a:t>
            </a: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br>
              <a:rPr lang="en-GB">
                <a:latin typeface="Times"/>
                <a:ea typeface="Times"/>
                <a:cs typeface="Times"/>
                <a:sym typeface="Times"/>
              </a:rPr>
            </a:br>
            <a:r>
              <a:rPr b="1" lang="en-GB">
                <a:latin typeface="Times"/>
                <a:ea typeface="Times"/>
                <a:cs typeface="Times"/>
                <a:sym typeface="Times"/>
              </a:rPr>
              <a:t>Una mirada de largo plazo a la industria del Litio </a:t>
            </a:r>
            <a:br>
              <a:rPr lang="en-GB">
                <a:latin typeface="Times"/>
                <a:ea typeface="Times"/>
                <a:cs typeface="Times"/>
                <a:sym typeface="Times"/>
              </a:rPr>
            </a:br>
            <a:endParaRPr b="1">
              <a:solidFill>
                <a:srgbClr val="002060"/>
              </a:solidFill>
              <a:latin typeface="Calibri"/>
              <a:ea typeface="Calibri"/>
              <a:cs typeface="Calibri"/>
              <a:sym typeface="Calibri"/>
            </a:endParaRPr>
          </a:p>
        </p:txBody>
      </p:sp>
      <p:sp>
        <p:nvSpPr>
          <p:cNvPr id="97" name="Google Shape;97;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GB"/>
              <a:t>Gustavo Lagos</a:t>
            </a:r>
            <a:endParaRPr/>
          </a:p>
          <a:p>
            <a:pPr indent="0" lvl="0" marL="0" rtl="0" algn="ctr">
              <a:lnSpc>
                <a:spcPct val="90000"/>
              </a:lnSpc>
              <a:spcBef>
                <a:spcPts val="1000"/>
              </a:spcBef>
              <a:spcAft>
                <a:spcPts val="0"/>
              </a:spcAft>
              <a:buClr>
                <a:schemeClr val="dk1"/>
              </a:buClr>
              <a:buSzPts val="2400"/>
              <a:buNone/>
            </a:pPr>
            <a:r>
              <a:rPr lang="en-GB"/>
              <a:t>Profesor UC</a:t>
            </a:r>
            <a:endParaRPr/>
          </a:p>
          <a:p>
            <a:pPr indent="0" lvl="0" marL="0" rtl="0" algn="ctr">
              <a:lnSpc>
                <a:spcPct val="90000"/>
              </a:lnSpc>
              <a:spcBef>
                <a:spcPts val="1000"/>
              </a:spcBef>
              <a:spcAft>
                <a:spcPts val="0"/>
              </a:spcAft>
              <a:buClr>
                <a:schemeClr val="dk1"/>
              </a:buClr>
              <a:buSzPts val="2400"/>
              <a:buNone/>
            </a:pPr>
            <a:r>
              <a:rPr lang="en-GB"/>
              <a:t>Encuentro Nacional del Litio 360, Universidad del Desarrollo</a:t>
            </a:r>
            <a:endParaRPr/>
          </a:p>
          <a:p>
            <a:pPr indent="0" lvl="0" marL="0" rtl="0" algn="ctr">
              <a:lnSpc>
                <a:spcPct val="90000"/>
              </a:lnSpc>
              <a:spcBef>
                <a:spcPts val="1000"/>
              </a:spcBef>
              <a:spcAft>
                <a:spcPts val="0"/>
              </a:spcAft>
              <a:buClr>
                <a:schemeClr val="dk1"/>
              </a:buClr>
              <a:buSzPts val="2400"/>
              <a:buNone/>
            </a:pPr>
            <a:r>
              <a:rPr lang="en-GB"/>
              <a:t>15 de Mayo 2023</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aphicFrame>
        <p:nvGraphicFramePr>
          <p:cNvPr id="216" name="Google Shape;216;p19"/>
          <p:cNvGraphicFramePr/>
          <p:nvPr/>
        </p:nvGraphicFramePr>
        <p:xfrm>
          <a:off x="1928813" y="457200"/>
          <a:ext cx="8586787" cy="5272088"/>
        </p:xfrm>
        <a:graphic>
          <a:graphicData uri="http://schemas.openxmlformats.org/drawingml/2006/chart">
            <c:chart r:id="rId3"/>
          </a:graphicData>
        </a:graphic>
      </p:graphicFrame>
      <p:sp>
        <p:nvSpPr>
          <p:cNvPr id="217" name="Google Shape;217;p19"/>
          <p:cNvSpPr txBox="1"/>
          <p:nvPr/>
        </p:nvSpPr>
        <p:spPr>
          <a:xfrm>
            <a:off x="7543800" y="4700588"/>
            <a:ext cx="12586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2060"/>
                </a:solidFill>
                <a:latin typeface="Calibri"/>
                <a:ea typeface="Calibri"/>
                <a:cs typeface="Calibri"/>
                <a:sym typeface="Calibri"/>
              </a:rPr>
              <a:t>SQM ahora</a:t>
            </a:r>
            <a:endParaRPr/>
          </a:p>
        </p:txBody>
      </p:sp>
      <p:sp>
        <p:nvSpPr>
          <p:cNvPr id="218" name="Google Shape;218;p19"/>
          <p:cNvSpPr txBox="1"/>
          <p:nvPr/>
        </p:nvSpPr>
        <p:spPr>
          <a:xfrm>
            <a:off x="9778058" y="4331256"/>
            <a:ext cx="14750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2060"/>
                </a:solidFill>
                <a:latin typeface="Calibri"/>
                <a:ea typeface="Calibri"/>
                <a:cs typeface="Calibri"/>
                <a:sym typeface="Calibri"/>
              </a:rPr>
              <a:t>SQM con TED</a:t>
            </a:r>
            <a:endParaRPr/>
          </a:p>
        </p:txBody>
      </p:sp>
      <p:cxnSp>
        <p:nvCxnSpPr>
          <p:cNvPr id="219" name="Google Shape;219;p19"/>
          <p:cNvCxnSpPr/>
          <p:nvPr/>
        </p:nvCxnSpPr>
        <p:spPr>
          <a:xfrm rot="10800000">
            <a:off x="6800850" y="4885254"/>
            <a:ext cx="742950" cy="0"/>
          </a:xfrm>
          <a:prstGeom prst="straightConnector1">
            <a:avLst/>
          </a:prstGeom>
          <a:noFill/>
          <a:ln cap="flat" cmpd="sng" w="28575">
            <a:solidFill>
              <a:schemeClr val="accent1"/>
            </a:solidFill>
            <a:prstDash val="dash"/>
            <a:miter lim="800000"/>
            <a:headEnd len="sm" w="sm" type="none"/>
            <a:tailEnd len="med" w="med" type="triangle"/>
          </a:ln>
        </p:spPr>
      </p:cxnSp>
      <p:cxnSp>
        <p:nvCxnSpPr>
          <p:cNvPr id="220" name="Google Shape;220;p19"/>
          <p:cNvCxnSpPr/>
          <p:nvPr/>
        </p:nvCxnSpPr>
        <p:spPr>
          <a:xfrm rot="10800000">
            <a:off x="9035108" y="4523306"/>
            <a:ext cx="742950" cy="0"/>
          </a:xfrm>
          <a:prstGeom prst="straightConnector1">
            <a:avLst/>
          </a:prstGeom>
          <a:noFill/>
          <a:ln cap="flat" cmpd="sng" w="28575">
            <a:solidFill>
              <a:srgbClr val="FF0000"/>
            </a:solidFill>
            <a:prstDash val="dash"/>
            <a:miter lim="800000"/>
            <a:headEnd len="sm" w="sm" type="none"/>
            <a:tailEnd len="med" w="med" type="triangle"/>
          </a:ln>
        </p:spPr>
      </p:cxnSp>
      <p:sp>
        <p:nvSpPr>
          <p:cNvPr id="221" name="Google Shape;221;p19"/>
          <p:cNvSpPr txBox="1"/>
          <p:nvPr/>
        </p:nvSpPr>
        <p:spPr>
          <a:xfrm>
            <a:off x="5542002" y="2252662"/>
            <a:ext cx="11079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2060"/>
                </a:solidFill>
                <a:latin typeface="Calibri"/>
                <a:ea typeface="Calibri"/>
                <a:cs typeface="Calibri"/>
                <a:sym typeface="Calibri"/>
              </a:rPr>
              <a:t>Demanda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type="title"/>
          </p:nvPr>
        </p:nvSpPr>
        <p:spPr>
          <a:xfrm>
            <a:off x="838200" y="207963"/>
            <a:ext cx="10515600" cy="62071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GB">
                <a:solidFill>
                  <a:srgbClr val="002060"/>
                </a:solidFill>
                <a:latin typeface="Calibri"/>
                <a:ea typeface="Calibri"/>
                <a:cs typeface="Calibri"/>
                <a:sym typeface="Calibri"/>
              </a:rPr>
              <a:t>Otros factores competitivos</a:t>
            </a:r>
            <a:endParaRPr/>
          </a:p>
        </p:txBody>
      </p:sp>
      <p:sp>
        <p:nvSpPr>
          <p:cNvPr id="227" name="Google Shape;227;p20"/>
          <p:cNvSpPr txBox="1"/>
          <p:nvPr>
            <p:ph idx="1" type="body"/>
          </p:nvPr>
        </p:nvSpPr>
        <p:spPr>
          <a:xfrm>
            <a:off x="338138" y="125333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60"/>
              </a:buClr>
              <a:buSzPts val="2800"/>
              <a:buChar char="•"/>
            </a:pPr>
            <a:r>
              <a:rPr b="1" lang="en-GB">
                <a:solidFill>
                  <a:srgbClr val="002060"/>
                </a:solidFill>
              </a:rPr>
              <a:t>Como afecta el precio del litio al costo de una batería</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rPr>
              <a:t>Como es el precio de largo plazo del litio.</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rPr>
              <a:t>Cuanto litio hay en un pack de baterías</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rPr>
              <a:t>¿Que tipo de aplicaciones se pueden ver más aafcetadas por la competencia de otros materiales.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1"/>
          <p:cNvPicPr preferRelativeResize="0"/>
          <p:nvPr/>
        </p:nvPicPr>
        <p:blipFill rotWithShape="1">
          <a:blip r:embed="rId3">
            <a:alphaModFix/>
          </a:blip>
          <a:srcRect b="0" l="0" r="0" t="0"/>
          <a:stretch/>
        </p:blipFill>
        <p:spPr>
          <a:xfrm>
            <a:off x="486894" y="0"/>
            <a:ext cx="10931338" cy="5793995"/>
          </a:xfrm>
          <a:prstGeom prst="rect">
            <a:avLst/>
          </a:prstGeom>
          <a:noFill/>
          <a:ln>
            <a:noFill/>
          </a:ln>
        </p:spPr>
      </p:pic>
      <p:sp>
        <p:nvSpPr>
          <p:cNvPr id="233" name="Google Shape;233;p21"/>
          <p:cNvSpPr txBox="1"/>
          <p:nvPr/>
        </p:nvSpPr>
        <p:spPr>
          <a:xfrm>
            <a:off x="1434352" y="5957047"/>
            <a:ext cx="90364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2060"/>
                </a:solidFill>
                <a:latin typeface="Helvetica Neue"/>
                <a:ea typeface="Helvetica Neue"/>
                <a:cs typeface="Helvetica Neue"/>
                <a:sym typeface="Helvetica Neue"/>
              </a:rPr>
              <a:t>Juan Pablo Zagorodny, Cepal 2023, Gestión integral de las baterías fuera de uso de vehículos eléctricos en el marco de una estrategia de economía Circular,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2"/>
          <p:cNvPicPr preferRelativeResize="0"/>
          <p:nvPr/>
        </p:nvPicPr>
        <p:blipFill rotWithShape="1">
          <a:blip r:embed="rId3">
            <a:alphaModFix/>
          </a:blip>
          <a:srcRect b="0" l="0" r="0" t="0"/>
          <a:stretch/>
        </p:blipFill>
        <p:spPr>
          <a:xfrm>
            <a:off x="1442394" y="-161364"/>
            <a:ext cx="9888994" cy="5721560"/>
          </a:xfrm>
          <a:prstGeom prst="rect">
            <a:avLst/>
          </a:prstGeom>
          <a:noFill/>
          <a:ln>
            <a:noFill/>
          </a:ln>
        </p:spPr>
      </p:pic>
      <p:sp>
        <p:nvSpPr>
          <p:cNvPr id="239" name="Google Shape;239;p22"/>
          <p:cNvSpPr txBox="1"/>
          <p:nvPr/>
        </p:nvSpPr>
        <p:spPr>
          <a:xfrm>
            <a:off x="1434352" y="5957047"/>
            <a:ext cx="90364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2060"/>
                </a:solidFill>
                <a:latin typeface="Helvetica Neue"/>
                <a:ea typeface="Helvetica Neue"/>
                <a:cs typeface="Helvetica Neue"/>
                <a:sym typeface="Helvetica Neue"/>
              </a:rPr>
              <a:t>Juan Pablo Zagorodny, Cepal 2023, Gestión integral de las baterías fuera de uso de vehículos eléctricos en el marco de una estrategia de economía Circular,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838200" y="13858"/>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Calibri"/>
              <a:buNone/>
            </a:pPr>
            <a:r>
              <a:rPr b="1" lang="en-GB">
                <a:solidFill>
                  <a:srgbClr val="002060"/>
                </a:solidFill>
                <a:latin typeface="Calibri"/>
                <a:ea typeface="Calibri"/>
                <a:cs typeface="Calibri"/>
                <a:sym typeface="Calibri"/>
              </a:rPr>
              <a:t>Contenido</a:t>
            </a:r>
            <a:endParaRPr/>
          </a:p>
        </p:txBody>
      </p:sp>
      <p:sp>
        <p:nvSpPr>
          <p:cNvPr id="103" name="Google Shape;103;p2"/>
          <p:cNvSpPr txBox="1"/>
          <p:nvPr>
            <p:ph idx="1" type="body"/>
          </p:nvPr>
        </p:nvSpPr>
        <p:spPr>
          <a:xfrm>
            <a:off x="584981" y="1507807"/>
            <a:ext cx="11147474" cy="456943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60"/>
              </a:buClr>
              <a:buSzPts val="2800"/>
              <a:buChar char="•"/>
            </a:pPr>
            <a:r>
              <a:rPr b="1" lang="en-GB">
                <a:solidFill>
                  <a:srgbClr val="002060"/>
                </a:solidFill>
                <a:latin typeface="Times"/>
                <a:ea typeface="Times"/>
                <a:cs typeface="Times"/>
                <a:sym typeface="Times"/>
              </a:rPr>
              <a:t>La óptica histórica oferta y demanda.</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latin typeface="Times"/>
                <a:ea typeface="Times"/>
                <a:cs typeface="Times"/>
                <a:sym typeface="Times"/>
              </a:rPr>
              <a:t>Producción.</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latin typeface="Times"/>
                <a:ea typeface="Times"/>
                <a:cs typeface="Times"/>
                <a:sym typeface="Times"/>
              </a:rPr>
              <a:t>Reservas.</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latin typeface="Times"/>
                <a:ea typeface="Times"/>
                <a:cs typeface="Times"/>
                <a:sym typeface="Times"/>
              </a:rPr>
              <a:t>El precio.</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latin typeface="Times"/>
                <a:ea typeface="Times"/>
                <a:cs typeface="Times"/>
                <a:sym typeface="Times"/>
              </a:rPr>
              <a:t>Objetivos de Chile.</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latin typeface="Times"/>
                <a:ea typeface="Times"/>
                <a:cs typeface="Times"/>
                <a:sym typeface="Times"/>
              </a:rPr>
              <a:t>Demanda futura y producción.</a:t>
            </a:r>
            <a:endParaRPr/>
          </a:p>
          <a:p>
            <a:pPr indent="-228600" lvl="0" marL="228600" rtl="0" algn="l">
              <a:lnSpc>
                <a:spcPct val="90000"/>
              </a:lnSpc>
              <a:spcBef>
                <a:spcPts val="1000"/>
              </a:spcBef>
              <a:spcAft>
                <a:spcPts val="0"/>
              </a:spcAft>
              <a:buClr>
                <a:srgbClr val="002060"/>
              </a:buClr>
              <a:buSzPts val="2800"/>
              <a:buChar char="•"/>
            </a:pPr>
            <a:r>
              <a:rPr b="1" lang="en-GB">
                <a:solidFill>
                  <a:srgbClr val="002060"/>
                </a:solidFill>
                <a:latin typeface="Times"/>
                <a:ea typeface="Times"/>
                <a:cs typeface="Times"/>
                <a:sym typeface="Times"/>
              </a:rPr>
              <a:t>Contexto del litio en baterías.</a:t>
            </a:r>
            <a:endParaRPr/>
          </a:p>
          <a:p>
            <a:pPr indent="-50800" lvl="0" marL="228600" rtl="0" algn="l">
              <a:lnSpc>
                <a:spcPct val="90000"/>
              </a:lnSpc>
              <a:spcBef>
                <a:spcPts val="1000"/>
              </a:spcBef>
              <a:spcAft>
                <a:spcPts val="0"/>
              </a:spcAft>
              <a:buClr>
                <a:schemeClr val="dk1"/>
              </a:buClr>
              <a:buSzPts val="2800"/>
              <a:buNone/>
            </a:pPr>
            <a:r>
              <a:t/>
            </a:r>
            <a:endParaRPr b="1">
              <a:solidFill>
                <a:srgbClr val="002060"/>
              </a:solidFill>
              <a:latin typeface="Times"/>
              <a:ea typeface="Times"/>
              <a:cs typeface="Times"/>
              <a:sym typeface="Times"/>
            </a:endParaRPr>
          </a:p>
          <a:p>
            <a:pPr indent="-50800" lvl="0" marL="228600" rtl="0" algn="l">
              <a:lnSpc>
                <a:spcPct val="90000"/>
              </a:lnSpc>
              <a:spcBef>
                <a:spcPts val="1000"/>
              </a:spcBef>
              <a:spcAft>
                <a:spcPts val="0"/>
              </a:spcAft>
              <a:buClr>
                <a:schemeClr val="dk1"/>
              </a:buClr>
              <a:buSzPts val="2800"/>
              <a:buNone/>
            </a:pPr>
            <a:r>
              <a:t/>
            </a:r>
            <a:endParaRPr b="1">
              <a:solidFill>
                <a:srgbClr val="002060"/>
              </a:solidFill>
              <a:latin typeface="Times"/>
              <a:ea typeface="Times"/>
              <a:cs typeface="Times"/>
              <a:sym typeface="Times"/>
            </a:endParaRPr>
          </a:p>
          <a:p>
            <a:pPr indent="-76200" lvl="1" marL="685800" rtl="0" algn="l">
              <a:lnSpc>
                <a:spcPct val="90000"/>
              </a:lnSpc>
              <a:spcBef>
                <a:spcPts val="500"/>
              </a:spcBef>
              <a:spcAft>
                <a:spcPts val="0"/>
              </a:spcAft>
              <a:buClr>
                <a:schemeClr val="dk1"/>
              </a:buClr>
              <a:buSzPts val="2400"/>
              <a:buNone/>
            </a:pPr>
            <a:r>
              <a:t/>
            </a:r>
            <a:endParaRPr b="1">
              <a:solidFill>
                <a:srgbClr val="002060"/>
              </a:solidFill>
              <a:latin typeface="Times"/>
              <a:ea typeface="Times"/>
              <a:cs typeface="Times"/>
              <a:sym typeface="Times"/>
            </a:endParaRPr>
          </a:p>
          <a:p>
            <a:pPr indent="-76200" lvl="1" marL="685800" rtl="0" algn="l">
              <a:lnSpc>
                <a:spcPct val="90000"/>
              </a:lnSpc>
              <a:spcBef>
                <a:spcPts val="500"/>
              </a:spcBef>
              <a:spcAft>
                <a:spcPts val="0"/>
              </a:spcAft>
              <a:buClr>
                <a:schemeClr val="dk1"/>
              </a:buClr>
              <a:buSzPts val="2400"/>
              <a:buNone/>
            </a:pPr>
            <a:r>
              <a:t/>
            </a:r>
            <a:endParaRPr b="1">
              <a:solidFill>
                <a:srgbClr val="002060"/>
              </a:solidFill>
              <a:latin typeface="Times"/>
              <a:ea typeface="Times"/>
              <a:cs typeface="Times"/>
              <a:sym typeface="Times"/>
            </a:endParaRPr>
          </a:p>
          <a:p>
            <a:pPr indent="-50800" lvl="0" marL="228600" rtl="0" algn="l">
              <a:lnSpc>
                <a:spcPct val="90000"/>
              </a:lnSpc>
              <a:spcBef>
                <a:spcPts val="1000"/>
              </a:spcBef>
              <a:spcAft>
                <a:spcPts val="0"/>
              </a:spcAft>
              <a:buClr>
                <a:schemeClr val="dk1"/>
              </a:buClr>
              <a:buSzPts val="2800"/>
              <a:buNone/>
            </a:pPr>
            <a:r>
              <a:t/>
            </a:r>
            <a:endParaRPr b="1">
              <a:solidFill>
                <a:srgbClr val="002060"/>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691243" y="182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4400"/>
              <a:buFont typeface="Calibri"/>
              <a:buNone/>
            </a:pPr>
            <a:r>
              <a:rPr b="1" lang="en-GB">
                <a:solidFill>
                  <a:srgbClr val="0070C0"/>
                </a:solidFill>
                <a:latin typeface="Calibri"/>
                <a:ea typeface="Calibri"/>
                <a:cs typeface="Calibri"/>
                <a:sym typeface="Calibri"/>
              </a:rPr>
              <a:t>Hechos esenciales</a:t>
            </a:r>
            <a:endParaRPr/>
          </a:p>
        </p:txBody>
      </p:sp>
      <p:sp>
        <p:nvSpPr>
          <p:cNvPr id="109" name="Google Shape;109;p3"/>
          <p:cNvSpPr txBox="1"/>
          <p:nvPr>
            <p:ph idx="1" type="body"/>
          </p:nvPr>
        </p:nvSpPr>
        <p:spPr>
          <a:xfrm>
            <a:off x="302078" y="1343818"/>
            <a:ext cx="11587843" cy="455884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02060"/>
              </a:buClr>
              <a:buSzPct val="100000"/>
              <a:buChar char="•"/>
            </a:pPr>
            <a:r>
              <a:rPr b="1" lang="en-GB">
                <a:solidFill>
                  <a:srgbClr val="002060"/>
                </a:solidFill>
              </a:rPr>
              <a:t>Hasta 2015 eran tres las empresas que dominaban el mercado, y por ello el precio que fijaron fue estable salvo en periodos excepcionales. </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Desde 2015 vemos el comienzo de los ciclos, el primero de los cuales dura 5 años, la mitad que un ciclo del cobre. </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Mayor demanda se satisface con mayor exploración y descubrimientos.</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La industria siempre pudo satisfacer las necesidades de demanda.</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El mayor desafío vino con el desarrollo de la bomba de fusión poco después de terminada la segunda Guerra mundial. </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La industria del litio no tuvo hasta ahora chatarra de litio, por ello la producción se considera igual a la demanda hasta 2023.</a:t>
            </a:r>
            <a:endParaRPr/>
          </a:p>
          <a:p>
            <a:pPr indent="-228600" lvl="0" marL="228600" rtl="0" algn="l">
              <a:lnSpc>
                <a:spcPct val="90000"/>
              </a:lnSpc>
              <a:spcBef>
                <a:spcPts val="1000"/>
              </a:spcBef>
              <a:spcAft>
                <a:spcPts val="0"/>
              </a:spcAft>
              <a:buClr>
                <a:srgbClr val="002060"/>
              </a:buClr>
              <a:buSzPct val="100000"/>
              <a:buChar char="•"/>
            </a:pPr>
            <a:r>
              <a:rPr b="1" lang="en-GB">
                <a:solidFill>
                  <a:srgbClr val="002060"/>
                </a:solidFill>
              </a:rPr>
              <a:t>Esto va a cambiar sustancialmente en 10 años más.</a:t>
            </a:r>
            <a:endParaRPr/>
          </a:p>
          <a:p>
            <a:pPr indent="-64135" lvl="0" marL="228600" rtl="0" algn="l">
              <a:lnSpc>
                <a:spcPct val="90000"/>
              </a:lnSpc>
              <a:spcBef>
                <a:spcPts val="1000"/>
              </a:spcBef>
              <a:spcAft>
                <a:spcPts val="0"/>
              </a:spcAft>
              <a:buClr>
                <a:schemeClr val="dk1"/>
              </a:buClr>
              <a:buSzPct val="100000"/>
              <a:buNone/>
            </a:pPr>
            <a:r>
              <a:t/>
            </a:r>
            <a:endParaRPr b="1">
              <a:solidFill>
                <a:srgbClr val="00206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nvSpPr>
        <p:spPr>
          <a:xfrm>
            <a:off x="5295015" y="6121291"/>
            <a:ext cx="206498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000"/>
              <a:buFont typeface="Arial"/>
              <a:buNone/>
            </a:pPr>
            <a:r>
              <a:rPr b="1" i="0" lang="en-GB" sz="2000" u="none" cap="none" strike="noStrike">
                <a:solidFill>
                  <a:srgbClr val="002060"/>
                </a:solidFill>
                <a:latin typeface="Arial"/>
                <a:ea typeface="Arial"/>
                <a:cs typeface="Arial"/>
                <a:sym typeface="Arial"/>
              </a:rPr>
              <a:t>Fuentes: varias</a:t>
            </a:r>
            <a:endParaRPr/>
          </a:p>
        </p:txBody>
      </p:sp>
      <p:sp>
        <p:nvSpPr>
          <p:cNvPr id="116" name="Google Shape;116;p4"/>
          <p:cNvSpPr txBox="1"/>
          <p:nvPr/>
        </p:nvSpPr>
        <p:spPr>
          <a:xfrm>
            <a:off x="8040864" y="6152069"/>
            <a:ext cx="32896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1 kg de Li</a:t>
            </a:r>
            <a:r>
              <a:rPr b="0" baseline="-25000" i="0" lang="en-GB" sz="1800" u="none" cap="none" strike="noStrike">
                <a:solidFill>
                  <a:srgbClr val="000000"/>
                </a:solidFill>
                <a:latin typeface="Arial"/>
                <a:ea typeface="Arial"/>
                <a:cs typeface="Arial"/>
                <a:sym typeface="Arial"/>
              </a:rPr>
              <a:t>2</a:t>
            </a:r>
            <a:r>
              <a:rPr b="0" i="0" lang="en-GB" sz="1800" u="none" cap="none" strike="noStrike">
                <a:solidFill>
                  <a:srgbClr val="000000"/>
                </a:solidFill>
                <a:latin typeface="Arial"/>
                <a:ea typeface="Arial"/>
                <a:cs typeface="Arial"/>
                <a:sym typeface="Arial"/>
              </a:rPr>
              <a:t>CO</a:t>
            </a:r>
            <a:r>
              <a:rPr b="0" baseline="-25000" i="0" lang="en-GB" sz="1800" u="none" cap="none" strike="noStrike">
                <a:solidFill>
                  <a:srgbClr val="000000"/>
                </a:solidFill>
                <a:latin typeface="Arial"/>
                <a:ea typeface="Arial"/>
                <a:cs typeface="Arial"/>
                <a:sym typeface="Arial"/>
              </a:rPr>
              <a:t>3 </a:t>
            </a:r>
            <a:r>
              <a:rPr b="0" i="0" lang="en-GB" sz="1800" u="none" cap="none" strike="noStrike">
                <a:solidFill>
                  <a:srgbClr val="000000"/>
                </a:solidFill>
                <a:latin typeface="Arial"/>
                <a:ea typeface="Arial"/>
                <a:cs typeface="Arial"/>
                <a:sym typeface="Arial"/>
              </a:rPr>
              <a:t>= 0,1892 kg de Li</a:t>
            </a:r>
            <a:endParaRPr/>
          </a:p>
        </p:txBody>
      </p:sp>
      <p:graphicFrame>
        <p:nvGraphicFramePr>
          <p:cNvPr id="117" name="Google Shape;117;p4"/>
          <p:cNvGraphicFramePr/>
          <p:nvPr/>
        </p:nvGraphicFramePr>
        <p:xfrm>
          <a:off x="219496" y="1325880"/>
          <a:ext cx="5678384" cy="3973830"/>
        </p:xfrm>
        <a:graphic>
          <a:graphicData uri="http://schemas.openxmlformats.org/drawingml/2006/chart">
            <c:chart r:id="rId3"/>
          </a:graphicData>
        </a:graphic>
      </p:graphicFrame>
      <p:sp>
        <p:nvSpPr>
          <p:cNvPr id="118" name="Google Shape;118;p4"/>
          <p:cNvSpPr txBox="1"/>
          <p:nvPr/>
        </p:nvSpPr>
        <p:spPr>
          <a:xfrm>
            <a:off x="2126804" y="84092"/>
            <a:ext cx="793839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rgbClr val="0070C0"/>
                </a:solidFill>
                <a:latin typeface="Calibri"/>
                <a:ea typeface="Calibri"/>
                <a:cs typeface="Calibri"/>
                <a:sym typeface="Calibri"/>
              </a:rPr>
              <a:t>Producción de litio desde el comienzo de la industria</a:t>
            </a:r>
            <a:endParaRPr/>
          </a:p>
          <a:p>
            <a:pPr indent="0" lvl="0" marL="0" marR="0" rtl="0" algn="ctr">
              <a:spcBef>
                <a:spcPts val="0"/>
              </a:spcBef>
              <a:spcAft>
                <a:spcPts val="0"/>
              </a:spcAft>
              <a:buNone/>
            </a:pPr>
            <a:r>
              <a:rPr b="1" i="0" lang="en-GB" sz="2400" u="none" cap="none" strike="noStrike">
                <a:solidFill>
                  <a:srgbClr val="0070C0"/>
                </a:solidFill>
                <a:latin typeface="Calibri"/>
                <a:ea typeface="Calibri"/>
                <a:cs typeface="Calibri"/>
                <a:sym typeface="Calibri"/>
              </a:rPr>
              <a:t>Fuentes: Roskill, USGS, Cochilco</a:t>
            </a:r>
            <a:endParaRPr/>
          </a:p>
        </p:txBody>
      </p:sp>
      <p:graphicFrame>
        <p:nvGraphicFramePr>
          <p:cNvPr id="119" name="Google Shape;119;p4"/>
          <p:cNvGraphicFramePr/>
          <p:nvPr/>
        </p:nvGraphicFramePr>
        <p:xfrm>
          <a:off x="6022403" y="1510775"/>
          <a:ext cx="5678384" cy="3788935"/>
        </p:xfrm>
        <a:graphic>
          <a:graphicData uri="http://schemas.openxmlformats.org/drawingml/2006/chart">
            <c:chart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nvSpPr>
        <p:spPr>
          <a:xfrm>
            <a:off x="3431993" y="116632"/>
            <a:ext cx="5246949"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200" u="none" cap="none" strike="noStrike">
                <a:solidFill>
                  <a:srgbClr val="AD0000"/>
                </a:solidFill>
                <a:latin typeface="Times New Roman"/>
                <a:ea typeface="Times New Roman"/>
                <a:cs typeface="Times New Roman"/>
                <a:sym typeface="Times New Roman"/>
              </a:rPr>
              <a:t>Producción Mundial de Litio</a:t>
            </a:r>
            <a:endParaRPr/>
          </a:p>
          <a:p>
            <a:pPr indent="0" lvl="0" marL="0" marR="0" rtl="0" algn="ctr">
              <a:spcBef>
                <a:spcPts val="0"/>
              </a:spcBef>
              <a:spcAft>
                <a:spcPts val="0"/>
              </a:spcAft>
              <a:buNone/>
            </a:pPr>
            <a:r>
              <a:rPr b="1" i="0" lang="en-GB" sz="2400" u="none" cap="none" strike="noStrike">
                <a:solidFill>
                  <a:srgbClr val="002060"/>
                </a:solidFill>
                <a:latin typeface="Calibri"/>
                <a:ea typeface="Calibri"/>
                <a:cs typeface="Calibri"/>
                <a:sym typeface="Calibri"/>
              </a:rPr>
              <a:t>Fuentes, Roskill, USGS, Cochilco</a:t>
            </a:r>
            <a:endParaRPr/>
          </a:p>
          <a:p>
            <a:pPr indent="0" lvl="0" marL="0" marR="0" rtl="0" algn="ctr">
              <a:spcBef>
                <a:spcPts val="0"/>
              </a:spcBef>
              <a:spcAft>
                <a:spcPts val="0"/>
              </a:spcAft>
              <a:buNone/>
            </a:pPr>
            <a:r>
              <a:t/>
            </a:r>
            <a:endParaRPr b="1" i="0" sz="3200" u="none" cap="none" strike="noStrike">
              <a:solidFill>
                <a:srgbClr val="AD0000"/>
              </a:solidFill>
              <a:latin typeface="Times New Roman"/>
              <a:ea typeface="Times New Roman"/>
              <a:cs typeface="Times New Roman"/>
              <a:sym typeface="Times New Roman"/>
            </a:endParaRPr>
          </a:p>
        </p:txBody>
      </p:sp>
      <p:graphicFrame>
        <p:nvGraphicFramePr>
          <p:cNvPr id="125" name="Google Shape;125;p5"/>
          <p:cNvGraphicFramePr/>
          <p:nvPr/>
        </p:nvGraphicFramePr>
        <p:xfrm>
          <a:off x="1775521" y="1171576"/>
          <a:ext cx="8424935" cy="5497785"/>
        </p:xfrm>
        <a:graphic>
          <a:graphicData uri="http://schemas.openxmlformats.org/drawingml/2006/chart">
            <c:chart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6"/>
          <p:cNvGraphicFramePr/>
          <p:nvPr/>
        </p:nvGraphicFramePr>
        <p:xfrm>
          <a:off x="906378" y="991453"/>
          <a:ext cx="10379243" cy="4302441"/>
        </p:xfrm>
        <a:graphic>
          <a:graphicData uri="http://schemas.openxmlformats.org/drawingml/2006/chart">
            <c:chart r:id="rId3"/>
          </a:graphicData>
        </a:graphic>
      </p:graphicFrame>
      <p:sp>
        <p:nvSpPr>
          <p:cNvPr id="131" name="Google Shape;131;p6"/>
          <p:cNvSpPr txBox="1"/>
          <p:nvPr/>
        </p:nvSpPr>
        <p:spPr>
          <a:xfrm>
            <a:off x="2438401" y="160456"/>
            <a:ext cx="630332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rgbClr val="002060"/>
                </a:solidFill>
                <a:latin typeface="Calibri"/>
                <a:ea typeface="Calibri"/>
                <a:cs typeface="Calibri"/>
                <a:sym typeface="Calibri"/>
              </a:rPr>
              <a:t>Producción de Australia, Chile, Argentina y Chile</a:t>
            </a:r>
            <a:endParaRPr/>
          </a:p>
          <a:p>
            <a:pPr indent="0" lvl="0" marL="0" marR="0" rtl="0" algn="ctr">
              <a:spcBef>
                <a:spcPts val="0"/>
              </a:spcBef>
              <a:spcAft>
                <a:spcPts val="0"/>
              </a:spcAft>
              <a:buNone/>
            </a:pPr>
            <a:r>
              <a:rPr b="1" i="0" lang="en-GB" sz="2400" u="none" cap="none" strike="noStrike">
                <a:solidFill>
                  <a:srgbClr val="002060"/>
                </a:solidFill>
                <a:latin typeface="Calibri"/>
                <a:ea typeface="Calibri"/>
                <a:cs typeface="Calibri"/>
                <a:sym typeface="Calibri"/>
              </a:rPr>
              <a:t>Fuentes, Roskill, USGS, Cochilco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7"/>
          <p:cNvPicPr preferRelativeResize="0"/>
          <p:nvPr/>
        </p:nvPicPr>
        <p:blipFill rotWithShape="1">
          <a:blip r:embed="rId3">
            <a:alphaModFix/>
          </a:blip>
          <a:srcRect b="0" l="0" r="0" t="0"/>
          <a:stretch/>
        </p:blipFill>
        <p:spPr>
          <a:xfrm>
            <a:off x="572529" y="332508"/>
            <a:ext cx="10968307" cy="6148899"/>
          </a:xfrm>
          <a:prstGeom prst="rect">
            <a:avLst/>
          </a:prstGeom>
          <a:noFill/>
          <a:ln>
            <a:noFill/>
          </a:ln>
        </p:spPr>
      </p:pic>
      <p:sp>
        <p:nvSpPr>
          <p:cNvPr id="137" name="Google Shape;137;p7"/>
          <p:cNvSpPr txBox="1"/>
          <p:nvPr/>
        </p:nvSpPr>
        <p:spPr>
          <a:xfrm>
            <a:off x="10339954" y="2880054"/>
            <a:ext cx="12795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rgbClr val="0070C0"/>
                </a:solidFill>
                <a:latin typeface="Calibri"/>
                <a:ea typeface="Calibri"/>
                <a:cs typeface="Calibri"/>
                <a:sym typeface="Calibri"/>
              </a:rPr>
              <a:t>41,8% 2021</a:t>
            </a:r>
            <a:endParaRPr/>
          </a:p>
        </p:txBody>
      </p:sp>
      <p:cxnSp>
        <p:nvCxnSpPr>
          <p:cNvPr id="138" name="Google Shape;138;p7"/>
          <p:cNvCxnSpPr>
            <a:stCxn id="137" idx="2"/>
          </p:cNvCxnSpPr>
          <p:nvPr/>
        </p:nvCxnSpPr>
        <p:spPr>
          <a:xfrm flipH="1">
            <a:off x="10776913" y="3249386"/>
            <a:ext cx="202800" cy="653100"/>
          </a:xfrm>
          <a:prstGeom prst="straightConnector1">
            <a:avLst/>
          </a:prstGeom>
          <a:noFill/>
          <a:ln cap="flat" cmpd="sng" w="34925">
            <a:solidFill>
              <a:schemeClr val="accent1"/>
            </a:solidFill>
            <a:prstDash val="dash"/>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8"/>
          <p:cNvPicPr preferRelativeResize="0"/>
          <p:nvPr/>
        </p:nvPicPr>
        <p:blipFill rotWithShape="1">
          <a:blip r:embed="rId3">
            <a:alphaModFix/>
          </a:blip>
          <a:srcRect b="0" l="0" r="0" t="0"/>
          <a:stretch/>
        </p:blipFill>
        <p:spPr>
          <a:xfrm>
            <a:off x="0" y="1026726"/>
            <a:ext cx="11835449" cy="3859600"/>
          </a:xfrm>
          <a:prstGeom prst="rect">
            <a:avLst/>
          </a:prstGeom>
          <a:noFill/>
          <a:ln>
            <a:noFill/>
          </a:ln>
        </p:spPr>
      </p:pic>
      <p:sp>
        <p:nvSpPr>
          <p:cNvPr id="144" name="Google Shape;144;p8"/>
          <p:cNvSpPr txBox="1"/>
          <p:nvPr/>
        </p:nvSpPr>
        <p:spPr>
          <a:xfrm>
            <a:off x="1900238" y="5429250"/>
            <a:ext cx="42114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USGS Commodity summaries, lithium 2022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2023-05-11T17:10:52Z</dcterms:created>
  <dc:creator>Microsoft Office User</dc:creator>
</cp:coreProperties>
</file>