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Corbel"/>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hTsBGSIax/ayc+cTreBQRk3Jmz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1BD56B-8F57-4694-BA3B-2FE3B7E17275}">
  <a:tblStyle styleId="{4A1BD56B-8F57-4694-BA3B-2FE3B7E17275}" styleName="Table_0">
    <a:wholeTbl>
      <a:tcTxStyle b="off" i="off">
        <a:font>
          <a:latin typeface="Calibri"/>
          <a:ea typeface="Calibri"/>
          <a:cs typeface="Calibri"/>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a:band2H>
    <a:band1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bel-bold.fntdata"/><Relationship Id="rId25" Type="http://schemas.openxmlformats.org/officeDocument/2006/relationships/font" Target="fonts/Corbel-regular.fntdata"/><Relationship Id="rId28" Type="http://schemas.openxmlformats.org/officeDocument/2006/relationships/font" Target="fonts/Corbel-boldItalic.fntdata"/><Relationship Id="rId27" Type="http://schemas.openxmlformats.org/officeDocument/2006/relationships/font" Target="fonts/Corbel-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23f81db6f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 name="Google Shape;86;g223f81db6f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223f81db6f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MX"/>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MX"/>
              <a:t>De los parámetros EM, la CE o P es la que presenta mayor variación entre los distintos materiales.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s-MX"/>
              <a:t>Agua produce disminución de Pa, al favorecer la carga iónica. </a:t>
            </a:r>
            <a:endParaRPr/>
          </a:p>
        </p:txBody>
      </p:sp>
      <p:sp>
        <p:nvSpPr>
          <p:cNvPr id="241" name="Google Shape;24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MX"/>
              <a:t>Esta figura corresponde a </a:t>
            </a:r>
            <a:r>
              <a:rPr b="1" lang="es-MX"/>
              <a:t>la interpretación de la geología local a partir de los datos geofísicos</a:t>
            </a:r>
            <a:r>
              <a:rPr lang="es-MX"/>
              <a:t>, demostrando lo importante de relacionar Geofísica y Geología </a:t>
            </a:r>
            <a:r>
              <a:rPr b="1" lang="es-MX"/>
              <a:t>para modelar la disposición de unidades en profundidad</a:t>
            </a:r>
            <a:r>
              <a:rPr lang="es-MX"/>
              <a:t>, así como entender sobre todo la profundidad base de los salares, para lo cual el método MT se presenta como una excelente alternativa. Además, nos </a:t>
            </a:r>
            <a:r>
              <a:rPr b="1" lang="es-MX"/>
              <a:t>permite entender el comportamiento hidrogeológico</a:t>
            </a:r>
            <a:r>
              <a:rPr lang="es-MX"/>
              <a:t>, incluso para la planificación de reinyección de agua al sistema.</a:t>
            </a:r>
            <a:endParaRPr/>
          </a:p>
        </p:txBody>
      </p:sp>
      <p:sp>
        <p:nvSpPr>
          <p:cNvPr id="128" name="Google Shape;12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MX"/>
              <a:t>SIGMT procesamiento robusto de la serie de tiempo.</a:t>
            </a:r>
            <a:endParaRPr/>
          </a:p>
          <a:p>
            <a:pPr indent="0" lvl="0" marL="0" rtl="0" algn="l">
              <a:spcBef>
                <a:spcPts val="0"/>
              </a:spcBef>
              <a:spcAft>
                <a:spcPts val="0"/>
              </a:spcAft>
              <a:buNone/>
            </a:pPr>
            <a:r>
              <a:rPr lang="es-MX"/>
              <a:t>Buena relación de la fase y Pa y suavidad de la curva, y parámetros de dimensionalidad. Filtros 50 Hz y sus armónicos.</a:t>
            </a:r>
            <a:endParaRPr/>
          </a:p>
          <a:p>
            <a:pPr indent="0" lvl="0" marL="0" rtl="0" algn="l">
              <a:spcBef>
                <a:spcPts val="0"/>
              </a:spcBef>
              <a:spcAft>
                <a:spcPts val="0"/>
              </a:spcAft>
              <a:buNone/>
            </a:pPr>
            <a:r>
              <a:rPr lang="es-MX"/>
              <a:t>TEM: Stacking, suavidad de la curva, eliminación de puntos fuera de tendencia.  </a:t>
            </a:r>
            <a:endParaRPr/>
          </a:p>
          <a:p>
            <a:pPr indent="0" lvl="0" marL="0" rtl="0" algn="l">
              <a:spcBef>
                <a:spcPts val="0"/>
              </a:spcBef>
              <a:spcAft>
                <a:spcPts val="0"/>
              </a:spcAft>
              <a:buNone/>
            </a:pPr>
            <a:r>
              <a:t/>
            </a:r>
            <a:endParaRPr/>
          </a:p>
        </p:txBody>
      </p:sp>
      <p:sp>
        <p:nvSpPr>
          <p:cNvPr id="138" name="Google Shape;13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MX"/>
              <a:t>Método activo: no requiere fuentes de poder, solo una batería de 12V. Liviano, transportable, llega a todos lados. Profundidad depende de la resistividad del medio y tiempo de medición: Puede realizar largas mediciones. </a:t>
            </a:r>
            <a:endParaRPr/>
          </a:p>
          <a:p>
            <a:pPr indent="0" lvl="0" marL="0" rtl="0" algn="l">
              <a:spcBef>
                <a:spcPts val="0"/>
              </a:spcBef>
              <a:spcAft>
                <a:spcPts val="0"/>
              </a:spcAft>
              <a:buNone/>
            </a:pPr>
            <a:r>
              <a:rPr lang="es-MX"/>
              <a:t>Gran cantidad de parámetros para control de calidad y análisis del medio. Datos ats pueden ser visualizados con códigos libres en todos los SO.</a:t>
            </a:r>
            <a:endParaRPr/>
          </a:p>
          <a:p>
            <a:pPr indent="0" lvl="0" marL="0" rtl="0" algn="l">
              <a:spcBef>
                <a:spcPts val="0"/>
              </a:spcBef>
              <a:spcAft>
                <a:spcPts val="0"/>
              </a:spcAft>
              <a:buNone/>
            </a:pPr>
            <a:r>
              <a:rPr lang="es-MX"/>
              <a:t>Atenuación de la OEM depende el periodo y la Pa. Mayor profundidad: medios más resistivos y mayores periodos de medición. </a:t>
            </a:r>
            <a:endParaRPr/>
          </a:p>
          <a:p>
            <a:pPr indent="0" lvl="0" marL="0" rtl="0" algn="l">
              <a:spcBef>
                <a:spcPts val="0"/>
              </a:spcBef>
              <a:spcAft>
                <a:spcPts val="0"/>
              </a:spcAft>
              <a:buNone/>
            </a:pPr>
            <a:r>
              <a:rPr lang="es-MX"/>
              <a:t>El tensor de impedanciia posee una parte real e imaginaria y por ello tiene una fase asociada. </a:t>
            </a:r>
            <a:endParaRPr/>
          </a:p>
          <a:p>
            <a:pPr indent="0" lvl="0" marL="0" rtl="0" algn="l">
              <a:spcBef>
                <a:spcPts val="0"/>
              </a:spcBef>
              <a:spcAft>
                <a:spcPts val="0"/>
              </a:spcAft>
              <a:buNone/>
            </a:pPr>
            <a:r>
              <a:rPr lang="es-MX"/>
              <a:t>Fase no se afecta por static shift. </a:t>
            </a:r>
            <a:endParaRPr/>
          </a:p>
          <a:p>
            <a:pPr indent="0" lvl="0" marL="0" rtl="0" algn="l">
              <a:spcBef>
                <a:spcPts val="0"/>
              </a:spcBef>
              <a:spcAft>
                <a:spcPts val="0"/>
              </a:spcAft>
              <a:buNone/>
            </a:pPr>
            <a:r>
              <a:rPr lang="es-MX"/>
              <a:t>Fase en el espacio libre, 0. Semiespacio homogéneo, 45° mayor a, mas CE, menor a, menor a 45°. </a:t>
            </a:r>
            <a:endParaRPr/>
          </a:p>
          <a:p>
            <a:pPr indent="0" lvl="0" marL="0" rtl="0" algn="l">
              <a:spcBef>
                <a:spcPts val="0"/>
              </a:spcBef>
              <a:spcAft>
                <a:spcPts val="0"/>
              </a:spcAft>
              <a:buNone/>
            </a:pPr>
            <a:r>
              <a:t/>
            </a:r>
            <a:endParaRPr/>
          </a:p>
        </p:txBody>
      </p:sp>
      <p:sp>
        <p:nvSpPr>
          <p:cNvPr id="162" name="Google Shape;16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MX"/>
              <a:t>Un pulso de CC genera un campo magnético primario. Al cortar abruptamente el pulso de corriente, se interrumpe el campo magnético primario, lo que produce la inducción EM de corrientes éléctricas  en el subsuelo en trayectorias cerradas, generando campo magnético secundario el cual es medido en la bobina receptora. </a:t>
            </a:r>
            <a:endParaRPr/>
          </a:p>
          <a:p>
            <a:pPr indent="0" lvl="0" marL="0" rtl="0" algn="l">
              <a:spcBef>
                <a:spcPts val="0"/>
              </a:spcBef>
              <a:spcAft>
                <a:spcPts val="0"/>
              </a:spcAft>
              <a:buNone/>
            </a:pPr>
            <a:r>
              <a:rPr lang="es-MX"/>
              <a:t>Susceptible de ruidos EM, materiales metálicos y factores climáticos. </a:t>
            </a:r>
            <a:endParaRPr/>
          </a:p>
        </p:txBody>
      </p:sp>
      <p:sp>
        <p:nvSpPr>
          <p:cNvPr id="178" name="Google Shape;1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5" name="Shape 15"/>
        <p:cNvGrpSpPr/>
        <p:nvPr/>
      </p:nvGrpSpPr>
      <p:grpSpPr>
        <a:xfrm>
          <a:off x="0" y="0"/>
          <a:ext cx="0" cy="0"/>
          <a:chOff x="0" y="0"/>
          <a:chExt cx="0" cy="0"/>
        </a:xfrm>
      </p:grpSpPr>
      <p:sp>
        <p:nvSpPr>
          <p:cNvPr id="16" name="Google Shape;1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9" name="Shape 19"/>
        <p:cNvGrpSpPr/>
        <p:nvPr/>
      </p:nvGrpSpPr>
      <p:grpSpPr>
        <a:xfrm>
          <a:off x="0" y="0"/>
          <a:ext cx="0" cy="0"/>
          <a:chOff x="0" y="0"/>
          <a:chExt cx="0" cy="0"/>
        </a:xfrm>
      </p:grpSpPr>
      <p:sp>
        <p:nvSpPr>
          <p:cNvPr id="20" name="Google Shape;2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5" name="Shape 25"/>
        <p:cNvGrpSpPr/>
        <p:nvPr/>
      </p:nvGrpSpPr>
      <p:grpSpPr>
        <a:xfrm>
          <a:off x="0" y="0"/>
          <a:ext cx="0" cy="0"/>
          <a:chOff x="0" y="0"/>
          <a:chExt cx="0" cy="0"/>
        </a:xfrm>
      </p:grpSpPr>
      <p:sp>
        <p:nvSpPr>
          <p:cNvPr id="26" name="Google Shape;2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7" name="Shape 37"/>
        <p:cNvGrpSpPr/>
        <p:nvPr/>
      </p:nvGrpSpPr>
      <p:grpSpPr>
        <a:xfrm>
          <a:off x="0" y="0"/>
          <a:ext cx="0" cy="0"/>
          <a:chOff x="0" y="0"/>
          <a:chExt cx="0" cy="0"/>
        </a:xfrm>
      </p:grpSpPr>
      <p:sp>
        <p:nvSpPr>
          <p:cNvPr id="38" name="Google Shape;3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4" name="Shape 44"/>
        <p:cNvGrpSpPr/>
        <p:nvPr/>
      </p:nvGrpSpPr>
      <p:grpSpPr>
        <a:xfrm>
          <a:off x="0" y="0"/>
          <a:ext cx="0" cy="0"/>
          <a:chOff x="0" y="0"/>
          <a:chExt cx="0" cy="0"/>
        </a:xfrm>
      </p:grpSpPr>
      <p:sp>
        <p:nvSpPr>
          <p:cNvPr id="45" name="Google Shape;45;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3" name="Shape 53"/>
        <p:cNvGrpSpPr/>
        <p:nvPr/>
      </p:nvGrpSpPr>
      <p:grpSpPr>
        <a:xfrm>
          <a:off x="0" y="0"/>
          <a:ext cx="0" cy="0"/>
          <a:chOff x="0" y="0"/>
          <a:chExt cx="0" cy="0"/>
        </a:xfrm>
      </p:grpSpPr>
      <p:sp>
        <p:nvSpPr>
          <p:cNvPr id="54" name="Google Shape;5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26.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35.png"/><Relationship Id="rId8"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1.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9.png"/><Relationship Id="rId5" Type="http://schemas.openxmlformats.org/officeDocument/2006/relationships/image" Target="../media/image41.png"/><Relationship Id="rId6"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4.jp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4.jp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9.png"/><Relationship Id="rId5"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6.jpg"/><Relationship Id="rId4" Type="http://schemas.openxmlformats.org/officeDocument/2006/relationships/image" Target="../media/image30.png"/><Relationship Id="rId5" Type="http://schemas.openxmlformats.org/officeDocument/2006/relationships/image" Target="../media/image34.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7.jpg"/><Relationship Id="rId5" Type="http://schemas.openxmlformats.org/officeDocument/2006/relationships/image" Target="../media/image7.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0.jpg"/><Relationship Id="rId9" Type="http://schemas.openxmlformats.org/officeDocument/2006/relationships/image" Target="../media/image15.jpg"/><Relationship Id="rId5" Type="http://schemas.openxmlformats.org/officeDocument/2006/relationships/image" Target="../media/image23.jpg"/><Relationship Id="rId6" Type="http://schemas.openxmlformats.org/officeDocument/2006/relationships/image" Target="../media/image16.jpg"/><Relationship Id="rId7" Type="http://schemas.openxmlformats.org/officeDocument/2006/relationships/image" Target="../media/image18.jpg"/><Relationship Id="rId8"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28.png"/><Relationship Id="rId7"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g223f81db6f1_0_0"/>
          <p:cNvPicPr preferRelativeResize="0"/>
          <p:nvPr/>
        </p:nvPicPr>
        <p:blipFill>
          <a:blip r:embed="rId3">
            <a:alphaModFix/>
          </a:blip>
          <a:stretch>
            <a:fillRect/>
          </a:stretch>
        </p:blipFill>
        <p:spPr>
          <a:xfrm>
            <a:off x="0" y="0"/>
            <a:ext cx="12070764"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C:\Users\Pablo\Downloads\B3.png" id="219" name="Google Shape;219;p9"/>
          <p:cNvPicPr preferRelativeResize="0"/>
          <p:nvPr/>
        </p:nvPicPr>
        <p:blipFill rotWithShape="1">
          <a:blip r:embed="rId3">
            <a:alphaModFix/>
          </a:blip>
          <a:srcRect b="0" l="0" r="0" t="0"/>
          <a:stretch/>
        </p:blipFill>
        <p:spPr>
          <a:xfrm>
            <a:off x="0" y="0"/>
            <a:ext cx="12240683" cy="6863749"/>
          </a:xfrm>
          <a:prstGeom prst="rect">
            <a:avLst/>
          </a:prstGeom>
          <a:noFill/>
          <a:ln>
            <a:noFill/>
          </a:ln>
        </p:spPr>
      </p:pic>
      <p:sp>
        <p:nvSpPr>
          <p:cNvPr id="220" name="Google Shape;220;p9"/>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lang="es-MX" sz="3200">
                <a:solidFill>
                  <a:srgbClr val="FFFFFF"/>
                </a:solidFill>
                <a:latin typeface="Calibri"/>
                <a:ea typeface="Calibri"/>
                <a:cs typeface="Calibri"/>
                <a:sym typeface="Calibri"/>
              </a:rPr>
              <a:t>Magnetotelúrica</a:t>
            </a:r>
            <a:endParaRPr b="0" i="0" sz="3200" u="none" cap="none" strike="noStrike">
              <a:solidFill>
                <a:srgbClr val="FFFFFF"/>
              </a:solidFill>
              <a:latin typeface="Calibri"/>
              <a:ea typeface="Calibri"/>
              <a:cs typeface="Calibri"/>
              <a:sym typeface="Calibri"/>
            </a:endParaRPr>
          </a:p>
        </p:txBody>
      </p:sp>
      <p:sp>
        <p:nvSpPr>
          <p:cNvPr id="221" name="Google Shape;221;p9"/>
          <p:cNvSpPr/>
          <p:nvPr/>
        </p:nvSpPr>
        <p:spPr>
          <a:xfrm>
            <a:off x="2218136" y="957422"/>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Adquisición</a:t>
            </a:r>
            <a:endParaRPr sz="2000">
              <a:solidFill>
                <a:schemeClr val="lt1"/>
              </a:solidFill>
              <a:latin typeface="Calibri"/>
              <a:ea typeface="Calibri"/>
              <a:cs typeface="Calibri"/>
              <a:sym typeface="Calibri"/>
            </a:endParaRPr>
          </a:p>
        </p:txBody>
      </p:sp>
      <p:cxnSp>
        <p:nvCxnSpPr>
          <p:cNvPr id="222" name="Google Shape;222;p9"/>
          <p:cNvCxnSpPr/>
          <p:nvPr/>
        </p:nvCxnSpPr>
        <p:spPr>
          <a:xfrm flipH="1" rot="10800000">
            <a:off x="4347726" y="1444699"/>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223" name="Google Shape;223;p9"/>
          <p:cNvSpPr/>
          <p:nvPr/>
        </p:nvSpPr>
        <p:spPr>
          <a:xfrm>
            <a:off x="5097472" y="957422"/>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QA/QC series de tiempo</a:t>
            </a:r>
            <a:endParaRPr sz="2000">
              <a:solidFill>
                <a:schemeClr val="lt1"/>
              </a:solidFill>
              <a:latin typeface="Calibri"/>
              <a:ea typeface="Calibri"/>
              <a:cs typeface="Calibri"/>
              <a:sym typeface="Calibri"/>
            </a:endParaRPr>
          </a:p>
        </p:txBody>
      </p:sp>
      <p:cxnSp>
        <p:nvCxnSpPr>
          <p:cNvPr id="224" name="Google Shape;224;p9"/>
          <p:cNvCxnSpPr/>
          <p:nvPr/>
        </p:nvCxnSpPr>
        <p:spPr>
          <a:xfrm flipH="1" rot="10800000">
            <a:off x="7205068" y="1444699"/>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225" name="Google Shape;225;p9"/>
          <p:cNvSpPr/>
          <p:nvPr/>
        </p:nvSpPr>
        <p:spPr>
          <a:xfrm>
            <a:off x="7976808" y="957421"/>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Estimación de funciones de transferencia</a:t>
            </a:r>
            <a:endParaRPr sz="2000">
              <a:solidFill>
                <a:schemeClr val="lt1"/>
              </a:solidFill>
              <a:latin typeface="Calibri"/>
              <a:ea typeface="Calibri"/>
              <a:cs typeface="Calibri"/>
              <a:sym typeface="Calibri"/>
            </a:endParaRPr>
          </a:p>
        </p:txBody>
      </p:sp>
      <p:cxnSp>
        <p:nvCxnSpPr>
          <p:cNvPr id="226" name="Google Shape;226;p9"/>
          <p:cNvCxnSpPr/>
          <p:nvPr/>
        </p:nvCxnSpPr>
        <p:spPr>
          <a:xfrm>
            <a:off x="9041603" y="1931978"/>
            <a:ext cx="0" cy="665307"/>
          </a:xfrm>
          <a:prstGeom prst="straightConnector1">
            <a:avLst/>
          </a:prstGeom>
          <a:noFill/>
          <a:ln cap="flat" cmpd="sng" w="57150">
            <a:solidFill>
              <a:srgbClr val="73584A"/>
            </a:solidFill>
            <a:prstDash val="solid"/>
            <a:miter lim="800000"/>
            <a:headEnd len="sm" w="sm" type="none"/>
            <a:tailEnd len="med" w="med" type="triangle"/>
          </a:ln>
        </p:spPr>
      </p:cxnSp>
      <p:sp>
        <p:nvSpPr>
          <p:cNvPr id="227" name="Google Shape;227;p9"/>
          <p:cNvSpPr/>
          <p:nvPr/>
        </p:nvSpPr>
        <p:spPr>
          <a:xfrm>
            <a:off x="7954814" y="2597285"/>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QA/QC funciones de transferencia</a:t>
            </a:r>
            <a:endParaRPr sz="2000">
              <a:solidFill>
                <a:schemeClr val="lt1"/>
              </a:solidFill>
              <a:latin typeface="Calibri"/>
              <a:ea typeface="Calibri"/>
              <a:cs typeface="Calibri"/>
              <a:sym typeface="Calibri"/>
            </a:endParaRPr>
          </a:p>
        </p:txBody>
      </p:sp>
      <p:cxnSp>
        <p:nvCxnSpPr>
          <p:cNvPr id="228" name="Google Shape;228;p9"/>
          <p:cNvCxnSpPr/>
          <p:nvPr/>
        </p:nvCxnSpPr>
        <p:spPr>
          <a:xfrm flipH="1">
            <a:off x="7205068" y="3084563"/>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229" name="Google Shape;229;p9"/>
          <p:cNvSpPr/>
          <p:nvPr/>
        </p:nvSpPr>
        <p:spPr>
          <a:xfrm>
            <a:off x="5097472" y="2597569"/>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Análisis dimensional</a:t>
            </a:r>
            <a:endParaRPr sz="2000">
              <a:solidFill>
                <a:schemeClr val="lt1"/>
              </a:solidFill>
              <a:latin typeface="Calibri"/>
              <a:ea typeface="Calibri"/>
              <a:cs typeface="Calibri"/>
              <a:sym typeface="Calibri"/>
            </a:endParaRPr>
          </a:p>
        </p:txBody>
      </p:sp>
      <p:cxnSp>
        <p:nvCxnSpPr>
          <p:cNvPr id="230" name="Google Shape;230;p9"/>
          <p:cNvCxnSpPr/>
          <p:nvPr/>
        </p:nvCxnSpPr>
        <p:spPr>
          <a:xfrm flipH="1">
            <a:off x="4349871" y="3084562"/>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231" name="Google Shape;231;p9"/>
          <p:cNvSpPr/>
          <p:nvPr/>
        </p:nvSpPr>
        <p:spPr>
          <a:xfrm>
            <a:off x="2218136" y="2597284"/>
            <a:ext cx="2129590" cy="974557"/>
          </a:xfrm>
          <a:prstGeom prst="roundRect">
            <a:avLst>
              <a:gd fmla="val 16667" name="adj"/>
            </a:avLst>
          </a:prstGeom>
          <a:solidFill>
            <a:srgbClr val="FFFFFF"/>
          </a:solidFill>
          <a:ln cap="flat" cmpd="sng" w="57150">
            <a:solidFill>
              <a:srgbClr val="4B9EB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2000">
                <a:solidFill>
                  <a:srgbClr val="4B9EBE"/>
                </a:solidFill>
                <a:latin typeface="Calibri"/>
                <a:ea typeface="Calibri"/>
                <a:cs typeface="Calibri"/>
                <a:sym typeface="Calibri"/>
              </a:rPr>
              <a:t>Modelamiento</a:t>
            </a:r>
            <a:endParaRPr b="1" sz="2000">
              <a:solidFill>
                <a:srgbClr val="4B9EBE"/>
              </a:solidFill>
              <a:latin typeface="Calibri"/>
              <a:ea typeface="Calibri"/>
              <a:cs typeface="Calibri"/>
              <a:sym typeface="Calibri"/>
            </a:endParaRPr>
          </a:p>
        </p:txBody>
      </p:sp>
      <p:cxnSp>
        <p:nvCxnSpPr>
          <p:cNvPr id="232" name="Google Shape;232;p9"/>
          <p:cNvCxnSpPr/>
          <p:nvPr/>
        </p:nvCxnSpPr>
        <p:spPr>
          <a:xfrm>
            <a:off x="3264840" y="3571841"/>
            <a:ext cx="0" cy="665307"/>
          </a:xfrm>
          <a:prstGeom prst="straightConnector1">
            <a:avLst/>
          </a:prstGeom>
          <a:noFill/>
          <a:ln cap="flat" cmpd="sng" w="57150">
            <a:solidFill>
              <a:srgbClr val="73584A"/>
            </a:solidFill>
            <a:prstDash val="solid"/>
            <a:miter lim="800000"/>
            <a:headEnd len="sm" w="sm" type="none"/>
            <a:tailEnd len="med" w="med" type="triangle"/>
          </a:ln>
        </p:spPr>
      </p:cxnSp>
      <p:sp>
        <p:nvSpPr>
          <p:cNvPr id="233" name="Google Shape;233;p9"/>
          <p:cNvSpPr/>
          <p:nvPr/>
        </p:nvSpPr>
        <p:spPr>
          <a:xfrm>
            <a:off x="2200045" y="4237146"/>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Análisis de errores</a:t>
            </a:r>
            <a:endParaRPr sz="2000">
              <a:solidFill>
                <a:schemeClr val="lt1"/>
              </a:solidFill>
              <a:latin typeface="Calibri"/>
              <a:ea typeface="Calibri"/>
              <a:cs typeface="Calibri"/>
              <a:sym typeface="Calibri"/>
            </a:endParaRPr>
          </a:p>
        </p:txBody>
      </p:sp>
      <p:cxnSp>
        <p:nvCxnSpPr>
          <p:cNvPr id="234" name="Google Shape;234;p9"/>
          <p:cNvCxnSpPr/>
          <p:nvPr/>
        </p:nvCxnSpPr>
        <p:spPr>
          <a:xfrm flipH="1" rot="10800000">
            <a:off x="4329635" y="4724424"/>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235" name="Google Shape;235;p9"/>
          <p:cNvSpPr/>
          <p:nvPr/>
        </p:nvSpPr>
        <p:spPr>
          <a:xfrm>
            <a:off x="5097472" y="4237145"/>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Análisis de sensibilidad</a:t>
            </a:r>
            <a:endParaRPr sz="2000">
              <a:solidFill>
                <a:schemeClr val="lt1"/>
              </a:solidFill>
              <a:latin typeface="Calibri"/>
              <a:ea typeface="Calibri"/>
              <a:cs typeface="Calibri"/>
              <a:sym typeface="Calibri"/>
            </a:endParaRPr>
          </a:p>
        </p:txBody>
      </p:sp>
      <p:cxnSp>
        <p:nvCxnSpPr>
          <p:cNvPr id="236" name="Google Shape;236;p9"/>
          <p:cNvCxnSpPr/>
          <p:nvPr/>
        </p:nvCxnSpPr>
        <p:spPr>
          <a:xfrm flipH="1" rot="10800000">
            <a:off x="7205068" y="4724423"/>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237" name="Google Shape;237;p9"/>
          <p:cNvSpPr/>
          <p:nvPr/>
        </p:nvSpPr>
        <p:spPr>
          <a:xfrm>
            <a:off x="7976808" y="4237145"/>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Interpretación</a:t>
            </a:r>
            <a:endParaRPr sz="20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C:\Users\Pablo\Downloads\B3.png" id="243" name="Google Shape;243;p10"/>
          <p:cNvPicPr preferRelativeResize="0"/>
          <p:nvPr/>
        </p:nvPicPr>
        <p:blipFill rotWithShape="1">
          <a:blip r:embed="rId3">
            <a:alphaModFix/>
          </a:blip>
          <a:srcRect b="0" l="0" r="0" t="0"/>
          <a:stretch/>
        </p:blipFill>
        <p:spPr>
          <a:xfrm>
            <a:off x="0" y="-685"/>
            <a:ext cx="12240683" cy="6863749"/>
          </a:xfrm>
          <a:prstGeom prst="rect">
            <a:avLst/>
          </a:prstGeom>
          <a:noFill/>
          <a:ln>
            <a:noFill/>
          </a:ln>
        </p:spPr>
      </p:pic>
      <p:sp>
        <p:nvSpPr>
          <p:cNvPr id="244" name="Google Shape;244;p10"/>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lang="es-MX" sz="3200">
                <a:solidFill>
                  <a:srgbClr val="FFFFFF"/>
                </a:solidFill>
                <a:latin typeface="Calibri"/>
                <a:ea typeface="Calibri"/>
                <a:cs typeface="Calibri"/>
                <a:sym typeface="Calibri"/>
              </a:rPr>
              <a:t>Petrofísica</a:t>
            </a:r>
            <a:endParaRPr b="1" i="0" sz="3200" u="none" cap="none" strike="noStrike">
              <a:solidFill>
                <a:srgbClr val="FFFFFF"/>
              </a:solidFill>
              <a:latin typeface="Calibri"/>
              <a:ea typeface="Calibri"/>
              <a:cs typeface="Calibri"/>
              <a:sym typeface="Calibri"/>
            </a:endParaRPr>
          </a:p>
        </p:txBody>
      </p:sp>
      <p:sp>
        <p:nvSpPr>
          <p:cNvPr id="245" name="Google Shape;245;p10"/>
          <p:cNvSpPr txBox="1"/>
          <p:nvPr/>
        </p:nvSpPr>
        <p:spPr>
          <a:xfrm>
            <a:off x="1601001" y="27318"/>
            <a:ext cx="106523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Calibri"/>
                <a:ea typeface="Calibri"/>
                <a:cs typeface="Calibri"/>
                <a:sym typeface="Calibri"/>
              </a:rPr>
              <a:t>Adquisición          Funciones de transferencia          </a:t>
            </a:r>
            <a:r>
              <a:rPr b="1" lang="es-MX" sz="1800">
                <a:solidFill>
                  <a:schemeClr val="dk1"/>
                </a:solidFill>
                <a:latin typeface="Calibri"/>
                <a:ea typeface="Calibri"/>
                <a:cs typeface="Calibri"/>
                <a:sym typeface="Calibri"/>
              </a:rPr>
              <a:t>Modelamiento</a:t>
            </a:r>
            <a:r>
              <a:rPr lang="es-MX" sz="1800">
                <a:solidFill>
                  <a:schemeClr val="dk1"/>
                </a:solidFill>
                <a:latin typeface="Calibri"/>
                <a:ea typeface="Calibri"/>
                <a:cs typeface="Calibri"/>
                <a:sym typeface="Calibri"/>
              </a:rPr>
              <a:t>          Errores y sensibilidad          Interpretación</a:t>
            </a:r>
            <a:endParaRPr sz="1800">
              <a:solidFill>
                <a:schemeClr val="dk1"/>
              </a:solidFill>
              <a:latin typeface="Calibri"/>
              <a:ea typeface="Calibri"/>
              <a:cs typeface="Calibri"/>
              <a:sym typeface="Calibri"/>
            </a:endParaRPr>
          </a:p>
        </p:txBody>
      </p:sp>
      <p:pic>
        <p:nvPicPr>
          <p:cNvPr id="246" name="Google Shape;246;p10"/>
          <p:cNvPicPr preferRelativeResize="0"/>
          <p:nvPr/>
        </p:nvPicPr>
        <p:blipFill rotWithShape="1">
          <a:blip r:embed="rId4">
            <a:alphaModFix/>
          </a:blip>
          <a:srcRect b="0" l="0" r="0" t="0"/>
          <a:stretch/>
        </p:blipFill>
        <p:spPr>
          <a:xfrm>
            <a:off x="3806260" y="1917618"/>
            <a:ext cx="6007781" cy="4766761"/>
          </a:xfrm>
          <a:prstGeom prst="rect">
            <a:avLst/>
          </a:prstGeom>
          <a:noFill/>
          <a:ln>
            <a:noFill/>
          </a:ln>
        </p:spPr>
      </p:pic>
      <p:sp>
        <p:nvSpPr>
          <p:cNvPr id="247" name="Google Shape;247;p10"/>
          <p:cNvSpPr txBox="1"/>
          <p:nvPr/>
        </p:nvSpPr>
        <p:spPr>
          <a:xfrm>
            <a:off x="3621324" y="787802"/>
            <a:ext cx="63776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Calibri"/>
                <a:ea typeface="Calibri"/>
                <a:cs typeface="Calibri"/>
                <a:sym typeface="Calibri"/>
              </a:rPr>
              <a:t>Métodos eléctricos y EM →  Resistividad – Conductividad eléctrica</a:t>
            </a:r>
            <a:endParaRPr sz="1800">
              <a:solidFill>
                <a:schemeClr val="dk1"/>
              </a:solidFill>
              <a:latin typeface="Calibri"/>
              <a:ea typeface="Calibri"/>
              <a:cs typeface="Calibri"/>
              <a:sym typeface="Calibri"/>
            </a:endParaRPr>
          </a:p>
        </p:txBody>
      </p:sp>
      <p:sp>
        <p:nvSpPr>
          <p:cNvPr id="248" name="Google Shape;248;p10"/>
          <p:cNvSpPr txBox="1"/>
          <p:nvPr/>
        </p:nvSpPr>
        <p:spPr>
          <a:xfrm>
            <a:off x="5887749" y="1182461"/>
            <a:ext cx="1844800" cy="57022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latin typeface="Calibri"/>
                <a:ea typeface="Calibri"/>
                <a:cs typeface="Calibri"/>
                <a:sym typeface="Calibri"/>
              </a:rPr>
              <a:t> </a:t>
            </a:r>
            <a:endParaRPr/>
          </a:p>
        </p:txBody>
      </p:sp>
      <p:sp>
        <p:nvSpPr>
          <p:cNvPr id="249" name="Google Shape;249;p10"/>
          <p:cNvSpPr txBox="1"/>
          <p:nvPr/>
        </p:nvSpPr>
        <p:spPr>
          <a:xfrm>
            <a:off x="2564253" y="6177340"/>
            <a:ext cx="12420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400">
                <a:solidFill>
                  <a:schemeClr val="dk1"/>
                </a:solidFill>
                <a:latin typeface="Calibri"/>
                <a:ea typeface="Calibri"/>
                <a:cs typeface="Calibri"/>
                <a:sym typeface="Calibri"/>
              </a:rPr>
              <a:t>Palacky (1988)</a:t>
            </a:r>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pic>
        <p:nvPicPr>
          <p:cNvPr descr="C:\Users\Pablo\Downloads\B3.png" id="254" name="Google Shape;254;p11"/>
          <p:cNvPicPr preferRelativeResize="0"/>
          <p:nvPr/>
        </p:nvPicPr>
        <p:blipFill rotWithShape="1">
          <a:blip r:embed="rId3">
            <a:alphaModFix/>
          </a:blip>
          <a:srcRect b="0" l="0" r="0" t="0"/>
          <a:stretch/>
        </p:blipFill>
        <p:spPr>
          <a:xfrm>
            <a:off x="0" y="-811"/>
            <a:ext cx="12240683" cy="6863749"/>
          </a:xfrm>
          <a:prstGeom prst="rect">
            <a:avLst/>
          </a:prstGeom>
          <a:noFill/>
          <a:ln>
            <a:noFill/>
          </a:ln>
        </p:spPr>
      </p:pic>
      <p:sp>
        <p:nvSpPr>
          <p:cNvPr id="255" name="Google Shape;255;p11"/>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s-MX" sz="3200" u="none" cap="none" strike="noStrike">
                <a:solidFill>
                  <a:srgbClr val="FFFFFF"/>
                </a:solidFill>
                <a:latin typeface="Calibri"/>
                <a:ea typeface="Calibri"/>
                <a:cs typeface="Calibri"/>
                <a:sym typeface="Calibri"/>
              </a:rPr>
              <a:t>Magnetotelúrica</a:t>
            </a:r>
            <a:endParaRPr b="1" i="0" sz="3200" u="none" cap="none" strike="noStrike">
              <a:solidFill>
                <a:srgbClr val="FFFFFF"/>
              </a:solidFill>
              <a:latin typeface="Calibri"/>
              <a:ea typeface="Calibri"/>
              <a:cs typeface="Calibri"/>
              <a:sym typeface="Calibri"/>
            </a:endParaRPr>
          </a:p>
        </p:txBody>
      </p:sp>
      <p:sp>
        <p:nvSpPr>
          <p:cNvPr id="256" name="Google Shape;256;p11"/>
          <p:cNvSpPr txBox="1"/>
          <p:nvPr/>
        </p:nvSpPr>
        <p:spPr>
          <a:xfrm>
            <a:off x="1475873" y="1116530"/>
            <a:ext cx="224555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000">
                <a:solidFill>
                  <a:schemeClr val="dk1"/>
                </a:solidFill>
                <a:latin typeface="Calibri"/>
                <a:ea typeface="Calibri"/>
                <a:cs typeface="Calibri"/>
                <a:sym typeface="Calibri"/>
              </a:rPr>
              <a:t>Modelación directa</a:t>
            </a:r>
            <a:endParaRPr b="1" sz="2000">
              <a:solidFill>
                <a:schemeClr val="dk1"/>
              </a:solidFill>
              <a:latin typeface="Calibri"/>
              <a:ea typeface="Calibri"/>
              <a:cs typeface="Calibri"/>
              <a:sym typeface="Calibri"/>
            </a:endParaRPr>
          </a:p>
        </p:txBody>
      </p:sp>
      <p:sp>
        <p:nvSpPr>
          <p:cNvPr id="257" name="Google Shape;257;p11"/>
          <p:cNvSpPr/>
          <p:nvPr/>
        </p:nvSpPr>
        <p:spPr>
          <a:xfrm>
            <a:off x="1902561" y="1777299"/>
            <a:ext cx="3067296" cy="369332"/>
          </a:xfrm>
          <a:prstGeom prst="rect">
            <a:avLst/>
          </a:prstGeom>
          <a:solidFill>
            <a:srgbClr val="4B9EBE"/>
          </a:solidFill>
          <a:ln cap="flat" cmpd="sng" w="19050">
            <a:solidFill>
              <a:srgbClr val="E1A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8" name="Google Shape;258;p11"/>
          <p:cNvSpPr/>
          <p:nvPr/>
        </p:nvSpPr>
        <p:spPr>
          <a:xfrm>
            <a:off x="1902559" y="2114364"/>
            <a:ext cx="3067294" cy="993627"/>
          </a:xfrm>
          <a:prstGeom prst="rect">
            <a:avLst/>
          </a:prstGeom>
          <a:solidFill>
            <a:srgbClr val="4B9EBE"/>
          </a:solidFill>
          <a:ln cap="flat" cmpd="sng" w="19050">
            <a:solidFill>
              <a:srgbClr val="E1A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9" name="Google Shape;259;p11"/>
          <p:cNvSpPr/>
          <p:nvPr/>
        </p:nvSpPr>
        <p:spPr>
          <a:xfrm>
            <a:off x="1902558" y="3107991"/>
            <a:ext cx="3067294" cy="914400"/>
          </a:xfrm>
          <a:prstGeom prst="rect">
            <a:avLst/>
          </a:prstGeom>
          <a:solidFill>
            <a:srgbClr val="4B9EBE"/>
          </a:solidFill>
          <a:ln cap="flat" cmpd="sng" w="19050">
            <a:solidFill>
              <a:srgbClr val="E1A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60" name="Google Shape;260;p11"/>
          <p:cNvSpPr txBox="1"/>
          <p:nvPr/>
        </p:nvSpPr>
        <p:spPr>
          <a:xfrm>
            <a:off x="1876627" y="1745032"/>
            <a:ext cx="2393091" cy="369332"/>
          </a:xfrm>
          <a:prstGeom prst="rect">
            <a:avLst/>
          </a:prstGeom>
          <a:blipFill rotWithShape="1">
            <a:blip r:embed="rId4">
              <a:alphaModFix/>
            </a:blip>
            <a:stretch>
              <a:fillRect b="-24589" l="0" r="0" t="-819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latin typeface="Calibri"/>
                <a:ea typeface="Calibri"/>
                <a:cs typeface="Calibri"/>
                <a:sym typeface="Calibri"/>
              </a:rPr>
              <a:t> </a:t>
            </a:r>
            <a:endParaRPr/>
          </a:p>
        </p:txBody>
      </p:sp>
      <p:sp>
        <p:nvSpPr>
          <p:cNvPr id="261" name="Google Shape;261;p11"/>
          <p:cNvSpPr txBox="1"/>
          <p:nvPr/>
        </p:nvSpPr>
        <p:spPr>
          <a:xfrm>
            <a:off x="1876860" y="2121631"/>
            <a:ext cx="2580065" cy="369332"/>
          </a:xfrm>
          <a:prstGeom prst="rect">
            <a:avLst/>
          </a:prstGeom>
          <a:blipFill rotWithShape="1">
            <a:blip r:embed="rId5">
              <a:alphaModFix/>
            </a:blip>
            <a:stretch>
              <a:fillRect b="-24589" l="0" r="0" t="-819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latin typeface="Calibri"/>
                <a:ea typeface="Calibri"/>
                <a:cs typeface="Calibri"/>
                <a:sym typeface="Calibri"/>
              </a:rPr>
              <a:t> </a:t>
            </a:r>
            <a:endParaRPr/>
          </a:p>
        </p:txBody>
      </p:sp>
      <p:sp>
        <p:nvSpPr>
          <p:cNvPr id="262" name="Google Shape;262;p11"/>
          <p:cNvSpPr/>
          <p:nvPr/>
        </p:nvSpPr>
        <p:spPr>
          <a:xfrm rot="-5400000">
            <a:off x="5613474" y="2828977"/>
            <a:ext cx="356422" cy="779086"/>
          </a:xfrm>
          <a:prstGeom prst="downArrow">
            <a:avLst>
              <a:gd fmla="val 36497" name="adj1"/>
              <a:gd fmla="val 73630" name="adj2"/>
            </a:avLst>
          </a:prstGeom>
          <a:solidFill>
            <a:srgbClr val="7358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1"/>
          <p:cNvSpPr/>
          <p:nvPr/>
        </p:nvSpPr>
        <p:spPr>
          <a:xfrm>
            <a:off x="1902557" y="3994455"/>
            <a:ext cx="3067294" cy="914400"/>
          </a:xfrm>
          <a:prstGeom prst="rect">
            <a:avLst/>
          </a:prstGeom>
          <a:solidFill>
            <a:srgbClr val="4B9EBE"/>
          </a:solidFill>
          <a:ln cap="flat" cmpd="sng" w="19050">
            <a:solidFill>
              <a:srgbClr val="E1A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64" name="Google Shape;264;p11"/>
          <p:cNvSpPr txBox="1"/>
          <p:nvPr/>
        </p:nvSpPr>
        <p:spPr>
          <a:xfrm>
            <a:off x="1876454" y="3954433"/>
            <a:ext cx="1431610" cy="369332"/>
          </a:xfrm>
          <a:prstGeom prst="rect">
            <a:avLst/>
          </a:prstGeom>
          <a:blipFill rotWithShape="1">
            <a:blip r:embed="rId6">
              <a:alphaModFix/>
            </a:blip>
            <a:stretch>
              <a:fillRect b="-666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latin typeface="Calibri"/>
                <a:ea typeface="Calibri"/>
                <a:cs typeface="Calibri"/>
                <a:sym typeface="Calibri"/>
              </a:rPr>
              <a:t> </a:t>
            </a:r>
            <a:endParaRPr/>
          </a:p>
        </p:txBody>
      </p:sp>
      <p:sp>
        <p:nvSpPr>
          <p:cNvPr id="265" name="Google Shape;265;p11"/>
          <p:cNvSpPr txBox="1"/>
          <p:nvPr/>
        </p:nvSpPr>
        <p:spPr>
          <a:xfrm>
            <a:off x="1902555" y="3104421"/>
            <a:ext cx="3044936" cy="369332"/>
          </a:xfrm>
          <a:prstGeom prst="rect">
            <a:avLst/>
          </a:prstGeom>
          <a:blipFill rotWithShape="1">
            <a:blip r:embed="rId7">
              <a:alphaModFix/>
            </a:blip>
            <a:stretch>
              <a:fillRect b="-24589" l="0" r="0" t="-819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latin typeface="Calibri"/>
                <a:ea typeface="Calibri"/>
                <a:cs typeface="Calibri"/>
                <a:sym typeface="Calibri"/>
              </a:rPr>
              <a:t> </a:t>
            </a:r>
            <a:endParaRPr/>
          </a:p>
        </p:txBody>
      </p:sp>
      <p:pic>
        <p:nvPicPr>
          <p:cNvPr id="266" name="Google Shape;266;p11"/>
          <p:cNvPicPr preferRelativeResize="0"/>
          <p:nvPr/>
        </p:nvPicPr>
        <p:blipFill rotWithShape="1">
          <a:blip r:embed="rId8">
            <a:alphaModFix/>
          </a:blip>
          <a:srcRect b="0" l="0" r="0" t="0"/>
          <a:stretch/>
        </p:blipFill>
        <p:spPr>
          <a:xfrm>
            <a:off x="6915077" y="1751542"/>
            <a:ext cx="4320914" cy="2933954"/>
          </a:xfrm>
          <a:prstGeom prst="rect">
            <a:avLst/>
          </a:prstGeom>
          <a:noFill/>
          <a:ln>
            <a:noFill/>
          </a:ln>
        </p:spPr>
      </p:pic>
      <p:sp>
        <p:nvSpPr>
          <p:cNvPr id="267" name="Google Shape;267;p11"/>
          <p:cNvSpPr txBox="1"/>
          <p:nvPr/>
        </p:nvSpPr>
        <p:spPr>
          <a:xfrm>
            <a:off x="5537085" y="5551994"/>
            <a:ext cx="234577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800">
                <a:solidFill>
                  <a:schemeClr val="dk1"/>
                </a:solidFill>
                <a:latin typeface="Calibri"/>
                <a:ea typeface="Calibri"/>
                <a:cs typeface="Calibri"/>
                <a:sym typeface="Calibri"/>
              </a:rPr>
              <a:t>¿Validez?</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s-MX" sz="1800">
                <a:solidFill>
                  <a:schemeClr val="dk1"/>
                </a:solidFill>
                <a:latin typeface="Calibri"/>
                <a:ea typeface="Calibri"/>
                <a:cs typeface="Calibri"/>
                <a:sym typeface="Calibri"/>
              </a:rPr>
              <a:t>Modelamiento inverso</a:t>
            </a:r>
            <a:endParaRPr/>
          </a:p>
        </p:txBody>
      </p:sp>
      <p:sp>
        <p:nvSpPr>
          <p:cNvPr id="268" name="Google Shape;268;p11"/>
          <p:cNvSpPr txBox="1"/>
          <p:nvPr/>
        </p:nvSpPr>
        <p:spPr>
          <a:xfrm>
            <a:off x="1601001" y="27318"/>
            <a:ext cx="106523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Calibri"/>
                <a:ea typeface="Calibri"/>
                <a:cs typeface="Calibri"/>
                <a:sym typeface="Calibri"/>
              </a:rPr>
              <a:t>Adquisición          Funciones de transferencia          </a:t>
            </a:r>
            <a:r>
              <a:rPr b="1" lang="es-MX" sz="1800">
                <a:solidFill>
                  <a:schemeClr val="dk1"/>
                </a:solidFill>
                <a:latin typeface="Calibri"/>
                <a:ea typeface="Calibri"/>
                <a:cs typeface="Calibri"/>
                <a:sym typeface="Calibri"/>
              </a:rPr>
              <a:t>Modelamiento</a:t>
            </a:r>
            <a:r>
              <a:rPr lang="es-MX" sz="1800">
                <a:solidFill>
                  <a:schemeClr val="dk1"/>
                </a:solidFill>
                <a:latin typeface="Calibri"/>
                <a:ea typeface="Calibri"/>
                <a:cs typeface="Calibri"/>
                <a:sym typeface="Calibri"/>
              </a:rPr>
              <a:t>          Errores y sensibilidad          Interpretación</a:t>
            </a:r>
            <a:endParaRPr sz="1800">
              <a:solidFill>
                <a:schemeClr val="dk1"/>
              </a:solidFill>
              <a:latin typeface="Calibri"/>
              <a:ea typeface="Calibri"/>
              <a:cs typeface="Calibri"/>
              <a:sym typeface="Calibri"/>
            </a:endParaRPr>
          </a:p>
        </p:txBody>
      </p:sp>
      <p:sp>
        <p:nvSpPr>
          <p:cNvPr id="269" name="Google Shape;269;p11"/>
          <p:cNvSpPr txBox="1"/>
          <p:nvPr/>
        </p:nvSpPr>
        <p:spPr>
          <a:xfrm>
            <a:off x="7327940" y="4931687"/>
            <a:ext cx="1747594" cy="298287"/>
          </a:xfrm>
          <a:prstGeom prst="rect">
            <a:avLst/>
          </a:prstGeom>
          <a:blipFill rotWithShape="1">
            <a:blip r:embed="rId9">
              <a:alphaModFix/>
            </a:blip>
            <a:stretch>
              <a:fillRect b="-18365" l="-2437" r="-34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C:\Users\Pablo\Downloads\B3.png" id="274" name="Google Shape;274;p12"/>
          <p:cNvPicPr preferRelativeResize="0"/>
          <p:nvPr/>
        </p:nvPicPr>
        <p:blipFill rotWithShape="1">
          <a:blip r:embed="rId3">
            <a:alphaModFix/>
          </a:blip>
          <a:srcRect b="0" l="0" r="0" t="0"/>
          <a:stretch/>
        </p:blipFill>
        <p:spPr>
          <a:xfrm>
            <a:off x="0" y="0"/>
            <a:ext cx="12240683" cy="6863749"/>
          </a:xfrm>
          <a:prstGeom prst="rect">
            <a:avLst/>
          </a:prstGeom>
          <a:noFill/>
          <a:ln>
            <a:noFill/>
          </a:ln>
        </p:spPr>
      </p:pic>
      <p:sp>
        <p:nvSpPr>
          <p:cNvPr id="275" name="Google Shape;275;p12"/>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lang="es-MX" sz="3200">
                <a:solidFill>
                  <a:srgbClr val="FFFFFF"/>
                </a:solidFill>
                <a:latin typeface="Calibri"/>
                <a:ea typeface="Calibri"/>
                <a:cs typeface="Calibri"/>
                <a:sym typeface="Calibri"/>
              </a:rPr>
              <a:t>Magnetotelúrica</a:t>
            </a:r>
            <a:endParaRPr b="0" i="0" sz="3200" u="none" cap="none" strike="noStrike">
              <a:solidFill>
                <a:srgbClr val="FFFFFF"/>
              </a:solidFill>
              <a:latin typeface="Calibri"/>
              <a:ea typeface="Calibri"/>
              <a:cs typeface="Calibri"/>
              <a:sym typeface="Calibri"/>
            </a:endParaRPr>
          </a:p>
        </p:txBody>
      </p:sp>
      <p:sp>
        <p:nvSpPr>
          <p:cNvPr id="276" name="Google Shape;276;p12"/>
          <p:cNvSpPr/>
          <p:nvPr/>
        </p:nvSpPr>
        <p:spPr>
          <a:xfrm>
            <a:off x="2218136" y="957422"/>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Adquisición</a:t>
            </a:r>
            <a:endParaRPr sz="2000">
              <a:solidFill>
                <a:schemeClr val="lt1"/>
              </a:solidFill>
              <a:latin typeface="Calibri"/>
              <a:ea typeface="Calibri"/>
              <a:cs typeface="Calibri"/>
              <a:sym typeface="Calibri"/>
            </a:endParaRPr>
          </a:p>
        </p:txBody>
      </p:sp>
      <p:cxnSp>
        <p:nvCxnSpPr>
          <p:cNvPr id="277" name="Google Shape;277;p12"/>
          <p:cNvCxnSpPr/>
          <p:nvPr/>
        </p:nvCxnSpPr>
        <p:spPr>
          <a:xfrm flipH="1" rot="10800000">
            <a:off x="4347726" y="1444699"/>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278" name="Google Shape;278;p12"/>
          <p:cNvSpPr/>
          <p:nvPr/>
        </p:nvSpPr>
        <p:spPr>
          <a:xfrm>
            <a:off x="5097472" y="957422"/>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QA/QC series de tiempo</a:t>
            </a:r>
            <a:endParaRPr sz="2000">
              <a:solidFill>
                <a:schemeClr val="lt1"/>
              </a:solidFill>
              <a:latin typeface="Calibri"/>
              <a:ea typeface="Calibri"/>
              <a:cs typeface="Calibri"/>
              <a:sym typeface="Calibri"/>
            </a:endParaRPr>
          </a:p>
        </p:txBody>
      </p:sp>
      <p:cxnSp>
        <p:nvCxnSpPr>
          <p:cNvPr id="279" name="Google Shape;279;p12"/>
          <p:cNvCxnSpPr/>
          <p:nvPr/>
        </p:nvCxnSpPr>
        <p:spPr>
          <a:xfrm flipH="1" rot="10800000">
            <a:off x="7205068" y="1444699"/>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280" name="Google Shape;280;p12"/>
          <p:cNvSpPr/>
          <p:nvPr/>
        </p:nvSpPr>
        <p:spPr>
          <a:xfrm>
            <a:off x="7976808" y="957421"/>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Estimación de funciones de transferencia</a:t>
            </a:r>
            <a:endParaRPr sz="2000">
              <a:solidFill>
                <a:schemeClr val="lt1"/>
              </a:solidFill>
              <a:latin typeface="Calibri"/>
              <a:ea typeface="Calibri"/>
              <a:cs typeface="Calibri"/>
              <a:sym typeface="Calibri"/>
            </a:endParaRPr>
          </a:p>
        </p:txBody>
      </p:sp>
      <p:cxnSp>
        <p:nvCxnSpPr>
          <p:cNvPr id="281" name="Google Shape;281;p12"/>
          <p:cNvCxnSpPr/>
          <p:nvPr/>
        </p:nvCxnSpPr>
        <p:spPr>
          <a:xfrm>
            <a:off x="9041603" y="1931978"/>
            <a:ext cx="0" cy="665307"/>
          </a:xfrm>
          <a:prstGeom prst="straightConnector1">
            <a:avLst/>
          </a:prstGeom>
          <a:noFill/>
          <a:ln cap="flat" cmpd="sng" w="57150">
            <a:solidFill>
              <a:srgbClr val="73584A"/>
            </a:solidFill>
            <a:prstDash val="solid"/>
            <a:miter lim="800000"/>
            <a:headEnd len="sm" w="sm" type="none"/>
            <a:tailEnd len="med" w="med" type="triangle"/>
          </a:ln>
        </p:spPr>
      </p:cxnSp>
      <p:sp>
        <p:nvSpPr>
          <p:cNvPr id="282" name="Google Shape;282;p12"/>
          <p:cNvSpPr/>
          <p:nvPr/>
        </p:nvSpPr>
        <p:spPr>
          <a:xfrm>
            <a:off x="7954814" y="2597285"/>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QA/QC funciones de transferencia</a:t>
            </a:r>
            <a:endParaRPr sz="2000">
              <a:solidFill>
                <a:schemeClr val="lt1"/>
              </a:solidFill>
              <a:latin typeface="Calibri"/>
              <a:ea typeface="Calibri"/>
              <a:cs typeface="Calibri"/>
              <a:sym typeface="Calibri"/>
            </a:endParaRPr>
          </a:p>
        </p:txBody>
      </p:sp>
      <p:cxnSp>
        <p:nvCxnSpPr>
          <p:cNvPr id="283" name="Google Shape;283;p12"/>
          <p:cNvCxnSpPr/>
          <p:nvPr/>
        </p:nvCxnSpPr>
        <p:spPr>
          <a:xfrm flipH="1">
            <a:off x="7205068" y="3084563"/>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284" name="Google Shape;284;p12"/>
          <p:cNvSpPr/>
          <p:nvPr/>
        </p:nvSpPr>
        <p:spPr>
          <a:xfrm>
            <a:off x="5097472" y="2597569"/>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Análisis dimensional</a:t>
            </a:r>
            <a:endParaRPr sz="2000">
              <a:solidFill>
                <a:schemeClr val="lt1"/>
              </a:solidFill>
              <a:latin typeface="Calibri"/>
              <a:ea typeface="Calibri"/>
              <a:cs typeface="Calibri"/>
              <a:sym typeface="Calibri"/>
            </a:endParaRPr>
          </a:p>
        </p:txBody>
      </p:sp>
      <p:cxnSp>
        <p:nvCxnSpPr>
          <p:cNvPr id="285" name="Google Shape;285;p12"/>
          <p:cNvCxnSpPr/>
          <p:nvPr/>
        </p:nvCxnSpPr>
        <p:spPr>
          <a:xfrm flipH="1">
            <a:off x="4349871" y="3084562"/>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286" name="Google Shape;286;p12"/>
          <p:cNvSpPr/>
          <p:nvPr/>
        </p:nvSpPr>
        <p:spPr>
          <a:xfrm>
            <a:off x="2218136" y="2597284"/>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Modelamiento</a:t>
            </a:r>
            <a:endParaRPr sz="2000">
              <a:solidFill>
                <a:schemeClr val="lt1"/>
              </a:solidFill>
              <a:latin typeface="Calibri"/>
              <a:ea typeface="Calibri"/>
              <a:cs typeface="Calibri"/>
              <a:sym typeface="Calibri"/>
            </a:endParaRPr>
          </a:p>
        </p:txBody>
      </p:sp>
      <p:cxnSp>
        <p:nvCxnSpPr>
          <p:cNvPr id="287" name="Google Shape;287;p12"/>
          <p:cNvCxnSpPr/>
          <p:nvPr/>
        </p:nvCxnSpPr>
        <p:spPr>
          <a:xfrm>
            <a:off x="3264840" y="3571841"/>
            <a:ext cx="0" cy="665307"/>
          </a:xfrm>
          <a:prstGeom prst="straightConnector1">
            <a:avLst/>
          </a:prstGeom>
          <a:noFill/>
          <a:ln cap="flat" cmpd="sng" w="57150">
            <a:solidFill>
              <a:srgbClr val="73584A"/>
            </a:solidFill>
            <a:prstDash val="solid"/>
            <a:miter lim="800000"/>
            <a:headEnd len="sm" w="sm" type="none"/>
            <a:tailEnd len="med" w="med" type="triangle"/>
          </a:ln>
        </p:spPr>
      </p:cxnSp>
      <p:cxnSp>
        <p:nvCxnSpPr>
          <p:cNvPr id="288" name="Google Shape;288;p12"/>
          <p:cNvCxnSpPr/>
          <p:nvPr/>
        </p:nvCxnSpPr>
        <p:spPr>
          <a:xfrm flipH="1" rot="10800000">
            <a:off x="4329635" y="4724424"/>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289" name="Google Shape;289;p12"/>
          <p:cNvSpPr/>
          <p:nvPr/>
        </p:nvSpPr>
        <p:spPr>
          <a:xfrm>
            <a:off x="5097472" y="4237145"/>
            <a:ext cx="2129590" cy="974557"/>
          </a:xfrm>
          <a:prstGeom prst="roundRect">
            <a:avLst>
              <a:gd fmla="val 16667" name="adj"/>
            </a:avLst>
          </a:prstGeom>
          <a:solidFill>
            <a:srgbClr val="FFFFFF"/>
          </a:solidFill>
          <a:ln cap="flat" cmpd="sng" w="57150">
            <a:solidFill>
              <a:srgbClr val="4B9EB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2000">
                <a:solidFill>
                  <a:srgbClr val="4B9EBE"/>
                </a:solidFill>
                <a:latin typeface="Calibri"/>
                <a:ea typeface="Calibri"/>
                <a:cs typeface="Calibri"/>
                <a:sym typeface="Calibri"/>
              </a:rPr>
              <a:t>Análisis de sensibilidad</a:t>
            </a:r>
            <a:endParaRPr b="1" sz="2000">
              <a:solidFill>
                <a:srgbClr val="4B9EBE"/>
              </a:solidFill>
              <a:latin typeface="Calibri"/>
              <a:ea typeface="Calibri"/>
              <a:cs typeface="Calibri"/>
              <a:sym typeface="Calibri"/>
            </a:endParaRPr>
          </a:p>
        </p:txBody>
      </p:sp>
      <p:cxnSp>
        <p:nvCxnSpPr>
          <p:cNvPr id="290" name="Google Shape;290;p12"/>
          <p:cNvCxnSpPr/>
          <p:nvPr/>
        </p:nvCxnSpPr>
        <p:spPr>
          <a:xfrm flipH="1" rot="10800000">
            <a:off x="7205068" y="4724423"/>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291" name="Google Shape;291;p12"/>
          <p:cNvSpPr/>
          <p:nvPr/>
        </p:nvSpPr>
        <p:spPr>
          <a:xfrm>
            <a:off x="7976808" y="4237145"/>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Interpretación</a:t>
            </a:r>
            <a:endParaRPr sz="2000">
              <a:solidFill>
                <a:schemeClr val="lt1"/>
              </a:solidFill>
              <a:latin typeface="Calibri"/>
              <a:ea typeface="Calibri"/>
              <a:cs typeface="Calibri"/>
              <a:sym typeface="Calibri"/>
            </a:endParaRPr>
          </a:p>
        </p:txBody>
      </p:sp>
      <p:sp>
        <p:nvSpPr>
          <p:cNvPr id="292" name="Google Shape;292;p12"/>
          <p:cNvSpPr/>
          <p:nvPr/>
        </p:nvSpPr>
        <p:spPr>
          <a:xfrm>
            <a:off x="2218136" y="4237144"/>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Análisis de errores</a:t>
            </a:r>
            <a:endParaRPr sz="20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C:\Users\Pablo\Downloads\B3.png" id="297" name="Google Shape;297;p13"/>
          <p:cNvPicPr preferRelativeResize="0"/>
          <p:nvPr/>
        </p:nvPicPr>
        <p:blipFill rotWithShape="1">
          <a:blip r:embed="rId3">
            <a:alphaModFix/>
          </a:blip>
          <a:srcRect b="0" l="0" r="0" t="0"/>
          <a:stretch/>
        </p:blipFill>
        <p:spPr>
          <a:xfrm>
            <a:off x="0" y="-811"/>
            <a:ext cx="12240683" cy="6863749"/>
          </a:xfrm>
          <a:prstGeom prst="rect">
            <a:avLst/>
          </a:prstGeom>
          <a:noFill/>
          <a:ln>
            <a:noFill/>
          </a:ln>
        </p:spPr>
      </p:pic>
      <p:sp>
        <p:nvSpPr>
          <p:cNvPr id="298" name="Google Shape;298;p13"/>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s-MX" sz="3200" u="none" cap="none" strike="noStrike">
                <a:solidFill>
                  <a:srgbClr val="FFFFFF"/>
                </a:solidFill>
                <a:latin typeface="Calibri"/>
                <a:ea typeface="Calibri"/>
                <a:cs typeface="Calibri"/>
                <a:sym typeface="Calibri"/>
              </a:rPr>
              <a:t>Magnetotelúrica</a:t>
            </a:r>
            <a:endParaRPr b="1" i="0" sz="3200" u="none" cap="none" strike="noStrike">
              <a:solidFill>
                <a:srgbClr val="FFFFFF"/>
              </a:solidFill>
              <a:latin typeface="Calibri"/>
              <a:ea typeface="Calibri"/>
              <a:cs typeface="Calibri"/>
              <a:sym typeface="Calibri"/>
            </a:endParaRPr>
          </a:p>
        </p:txBody>
      </p:sp>
      <p:pic>
        <p:nvPicPr>
          <p:cNvPr id="299" name="Google Shape;299;p13"/>
          <p:cNvPicPr preferRelativeResize="0"/>
          <p:nvPr/>
        </p:nvPicPr>
        <p:blipFill rotWithShape="1">
          <a:blip r:embed="rId4">
            <a:alphaModFix/>
          </a:blip>
          <a:srcRect b="42150" l="5000" r="7031" t="0"/>
          <a:stretch/>
        </p:blipFill>
        <p:spPr>
          <a:xfrm>
            <a:off x="7548367" y="2271414"/>
            <a:ext cx="4692316" cy="2315172"/>
          </a:xfrm>
          <a:prstGeom prst="rect">
            <a:avLst/>
          </a:prstGeom>
          <a:noFill/>
          <a:ln>
            <a:noFill/>
          </a:ln>
        </p:spPr>
      </p:pic>
      <p:pic>
        <p:nvPicPr>
          <p:cNvPr id="300" name="Google Shape;300;p13"/>
          <p:cNvPicPr preferRelativeResize="0"/>
          <p:nvPr/>
        </p:nvPicPr>
        <p:blipFill rotWithShape="1">
          <a:blip r:embed="rId5">
            <a:alphaModFix/>
          </a:blip>
          <a:srcRect b="0" l="0" r="0" t="0"/>
          <a:stretch/>
        </p:blipFill>
        <p:spPr>
          <a:xfrm>
            <a:off x="1470224" y="1929579"/>
            <a:ext cx="4813990" cy="3412335"/>
          </a:xfrm>
          <a:prstGeom prst="rect">
            <a:avLst/>
          </a:prstGeom>
          <a:noFill/>
          <a:ln>
            <a:noFill/>
          </a:ln>
        </p:spPr>
      </p:pic>
      <p:sp>
        <p:nvSpPr>
          <p:cNvPr id="301" name="Google Shape;301;p13"/>
          <p:cNvSpPr txBox="1"/>
          <p:nvPr/>
        </p:nvSpPr>
        <p:spPr>
          <a:xfrm>
            <a:off x="1475873" y="1116530"/>
            <a:ext cx="264367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000">
                <a:solidFill>
                  <a:schemeClr val="dk1"/>
                </a:solidFill>
                <a:latin typeface="Calibri"/>
                <a:ea typeface="Calibri"/>
                <a:cs typeface="Calibri"/>
                <a:sym typeface="Calibri"/>
              </a:rPr>
              <a:t>Análisis de sensibilidad</a:t>
            </a:r>
            <a:endParaRPr b="1" sz="2000">
              <a:solidFill>
                <a:schemeClr val="dk1"/>
              </a:solidFill>
              <a:latin typeface="Calibri"/>
              <a:ea typeface="Calibri"/>
              <a:cs typeface="Calibri"/>
              <a:sym typeface="Calibri"/>
            </a:endParaRPr>
          </a:p>
        </p:txBody>
      </p:sp>
      <p:sp>
        <p:nvSpPr>
          <p:cNvPr id="302" name="Google Shape;302;p13"/>
          <p:cNvSpPr txBox="1"/>
          <p:nvPr/>
        </p:nvSpPr>
        <p:spPr>
          <a:xfrm>
            <a:off x="4668253" y="4217254"/>
            <a:ext cx="9268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lt1"/>
                </a:solidFill>
                <a:latin typeface="Calibri"/>
                <a:ea typeface="Calibri"/>
                <a:cs typeface="Calibri"/>
                <a:sym typeface="Calibri"/>
              </a:rPr>
              <a:t>100 Ωm</a:t>
            </a:r>
            <a:endParaRPr sz="1800">
              <a:solidFill>
                <a:schemeClr val="lt1"/>
              </a:solidFill>
              <a:latin typeface="Calibri"/>
              <a:ea typeface="Calibri"/>
              <a:cs typeface="Calibri"/>
              <a:sym typeface="Calibri"/>
            </a:endParaRPr>
          </a:p>
        </p:txBody>
      </p:sp>
      <p:sp>
        <p:nvSpPr>
          <p:cNvPr id="303" name="Google Shape;303;p13"/>
          <p:cNvSpPr txBox="1"/>
          <p:nvPr/>
        </p:nvSpPr>
        <p:spPr>
          <a:xfrm>
            <a:off x="5595110" y="5594234"/>
            <a:ext cx="22878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Calibri"/>
                <a:ea typeface="Calibri"/>
                <a:cs typeface="Calibri"/>
                <a:sym typeface="Calibri"/>
              </a:rPr>
              <a:t>Modelamiento directo</a:t>
            </a:r>
            <a:endParaRPr sz="1800">
              <a:solidFill>
                <a:schemeClr val="dk1"/>
              </a:solidFill>
              <a:latin typeface="Calibri"/>
              <a:ea typeface="Calibri"/>
              <a:cs typeface="Calibri"/>
              <a:sym typeface="Calibri"/>
            </a:endParaRPr>
          </a:p>
        </p:txBody>
      </p:sp>
      <p:cxnSp>
        <p:nvCxnSpPr>
          <p:cNvPr id="304" name="Google Shape;304;p13"/>
          <p:cNvCxnSpPr>
            <a:stCxn id="300" idx="2"/>
            <a:endCxn id="303" idx="1"/>
          </p:cNvCxnSpPr>
          <p:nvPr/>
        </p:nvCxnSpPr>
        <p:spPr>
          <a:xfrm flipH="1" rot="-5400000">
            <a:off x="4517569" y="4701564"/>
            <a:ext cx="437100" cy="1717800"/>
          </a:xfrm>
          <a:prstGeom prst="bentConnector2">
            <a:avLst/>
          </a:prstGeom>
          <a:noFill/>
          <a:ln cap="flat" cmpd="sng" w="57150">
            <a:solidFill>
              <a:srgbClr val="73584A"/>
            </a:solidFill>
            <a:prstDash val="solid"/>
            <a:miter lim="800000"/>
            <a:headEnd len="sm" w="sm" type="none"/>
            <a:tailEnd len="sm" w="sm" type="none"/>
          </a:ln>
        </p:spPr>
      </p:cxnSp>
      <p:cxnSp>
        <p:nvCxnSpPr>
          <p:cNvPr id="305" name="Google Shape;305;p13"/>
          <p:cNvCxnSpPr>
            <a:stCxn id="303" idx="3"/>
            <a:endCxn id="299" idx="2"/>
          </p:cNvCxnSpPr>
          <p:nvPr/>
        </p:nvCxnSpPr>
        <p:spPr>
          <a:xfrm flipH="1" rot="10800000">
            <a:off x="7882916" y="4586700"/>
            <a:ext cx="2011500" cy="1192200"/>
          </a:xfrm>
          <a:prstGeom prst="bentConnector2">
            <a:avLst/>
          </a:prstGeom>
          <a:noFill/>
          <a:ln cap="flat" cmpd="sng" w="57150">
            <a:solidFill>
              <a:srgbClr val="73584A"/>
            </a:solidFill>
            <a:prstDash val="solid"/>
            <a:miter lim="800000"/>
            <a:headEnd len="sm" w="sm" type="none"/>
            <a:tailEnd len="med" w="med" type="triangle"/>
          </a:ln>
        </p:spPr>
      </p:cxnSp>
      <p:sp>
        <p:nvSpPr>
          <p:cNvPr id="306" name="Google Shape;306;p13"/>
          <p:cNvSpPr txBox="1"/>
          <p:nvPr/>
        </p:nvSpPr>
        <p:spPr>
          <a:xfrm>
            <a:off x="1601001" y="27318"/>
            <a:ext cx="104183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Calibri"/>
                <a:ea typeface="Calibri"/>
                <a:cs typeface="Calibri"/>
                <a:sym typeface="Calibri"/>
              </a:rPr>
              <a:t>Medición          Funciones de transferencia          Modelamiento          </a:t>
            </a:r>
            <a:r>
              <a:rPr b="1" lang="es-MX" sz="1800">
                <a:solidFill>
                  <a:schemeClr val="dk1"/>
                </a:solidFill>
                <a:latin typeface="Calibri"/>
                <a:ea typeface="Calibri"/>
                <a:cs typeface="Calibri"/>
                <a:sym typeface="Calibri"/>
              </a:rPr>
              <a:t>Errores y sensibilidad</a:t>
            </a:r>
            <a:r>
              <a:rPr lang="es-MX" sz="1800">
                <a:solidFill>
                  <a:schemeClr val="dk1"/>
                </a:solidFill>
                <a:latin typeface="Calibri"/>
                <a:ea typeface="Calibri"/>
                <a:cs typeface="Calibri"/>
                <a:sym typeface="Calibri"/>
              </a:rPr>
              <a:t>          Interpretación</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C:\Users\Pablo\Downloads\B3.png" id="311" name="Google Shape;311;p14"/>
          <p:cNvPicPr preferRelativeResize="0"/>
          <p:nvPr/>
        </p:nvPicPr>
        <p:blipFill rotWithShape="1">
          <a:blip r:embed="rId3">
            <a:alphaModFix/>
          </a:blip>
          <a:srcRect b="0" l="0" r="0" t="0"/>
          <a:stretch/>
        </p:blipFill>
        <p:spPr>
          <a:xfrm>
            <a:off x="0" y="0"/>
            <a:ext cx="12240683" cy="6863749"/>
          </a:xfrm>
          <a:prstGeom prst="rect">
            <a:avLst/>
          </a:prstGeom>
          <a:noFill/>
          <a:ln>
            <a:noFill/>
          </a:ln>
        </p:spPr>
      </p:pic>
      <p:sp>
        <p:nvSpPr>
          <p:cNvPr id="312" name="Google Shape;312;p14"/>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lang="es-MX" sz="3200">
                <a:solidFill>
                  <a:srgbClr val="FFFFFF"/>
                </a:solidFill>
                <a:latin typeface="Calibri"/>
                <a:ea typeface="Calibri"/>
                <a:cs typeface="Calibri"/>
                <a:sym typeface="Calibri"/>
              </a:rPr>
              <a:t>Magnetotelúrica</a:t>
            </a:r>
            <a:endParaRPr b="0" i="0" sz="3200" u="none" cap="none" strike="noStrike">
              <a:solidFill>
                <a:srgbClr val="FFFFFF"/>
              </a:solidFill>
              <a:latin typeface="Calibri"/>
              <a:ea typeface="Calibri"/>
              <a:cs typeface="Calibri"/>
              <a:sym typeface="Calibri"/>
            </a:endParaRPr>
          </a:p>
        </p:txBody>
      </p:sp>
      <p:sp>
        <p:nvSpPr>
          <p:cNvPr id="313" name="Google Shape;313;p14"/>
          <p:cNvSpPr/>
          <p:nvPr/>
        </p:nvSpPr>
        <p:spPr>
          <a:xfrm>
            <a:off x="2218136" y="957422"/>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Adquisición</a:t>
            </a:r>
            <a:endParaRPr sz="2000">
              <a:solidFill>
                <a:schemeClr val="lt1"/>
              </a:solidFill>
              <a:latin typeface="Calibri"/>
              <a:ea typeface="Calibri"/>
              <a:cs typeface="Calibri"/>
              <a:sym typeface="Calibri"/>
            </a:endParaRPr>
          </a:p>
        </p:txBody>
      </p:sp>
      <p:cxnSp>
        <p:nvCxnSpPr>
          <p:cNvPr id="314" name="Google Shape;314;p14"/>
          <p:cNvCxnSpPr/>
          <p:nvPr/>
        </p:nvCxnSpPr>
        <p:spPr>
          <a:xfrm flipH="1" rot="10800000">
            <a:off x="4347726" y="1444699"/>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315" name="Google Shape;315;p14"/>
          <p:cNvSpPr/>
          <p:nvPr/>
        </p:nvSpPr>
        <p:spPr>
          <a:xfrm>
            <a:off x="5097472" y="957422"/>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QA/QC series de tiempo</a:t>
            </a:r>
            <a:endParaRPr sz="2000">
              <a:solidFill>
                <a:schemeClr val="lt1"/>
              </a:solidFill>
              <a:latin typeface="Calibri"/>
              <a:ea typeface="Calibri"/>
              <a:cs typeface="Calibri"/>
              <a:sym typeface="Calibri"/>
            </a:endParaRPr>
          </a:p>
        </p:txBody>
      </p:sp>
      <p:cxnSp>
        <p:nvCxnSpPr>
          <p:cNvPr id="316" name="Google Shape;316;p14"/>
          <p:cNvCxnSpPr/>
          <p:nvPr/>
        </p:nvCxnSpPr>
        <p:spPr>
          <a:xfrm flipH="1" rot="10800000">
            <a:off x="7205068" y="1444699"/>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317" name="Google Shape;317;p14"/>
          <p:cNvSpPr/>
          <p:nvPr/>
        </p:nvSpPr>
        <p:spPr>
          <a:xfrm>
            <a:off x="7976808" y="957421"/>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Estimación de funciones de transferencia</a:t>
            </a:r>
            <a:endParaRPr sz="2000">
              <a:solidFill>
                <a:schemeClr val="lt1"/>
              </a:solidFill>
              <a:latin typeface="Calibri"/>
              <a:ea typeface="Calibri"/>
              <a:cs typeface="Calibri"/>
              <a:sym typeface="Calibri"/>
            </a:endParaRPr>
          </a:p>
        </p:txBody>
      </p:sp>
      <p:cxnSp>
        <p:nvCxnSpPr>
          <p:cNvPr id="318" name="Google Shape;318;p14"/>
          <p:cNvCxnSpPr/>
          <p:nvPr/>
        </p:nvCxnSpPr>
        <p:spPr>
          <a:xfrm>
            <a:off x="9041603" y="1931978"/>
            <a:ext cx="0" cy="665307"/>
          </a:xfrm>
          <a:prstGeom prst="straightConnector1">
            <a:avLst/>
          </a:prstGeom>
          <a:noFill/>
          <a:ln cap="flat" cmpd="sng" w="57150">
            <a:solidFill>
              <a:srgbClr val="73584A"/>
            </a:solidFill>
            <a:prstDash val="solid"/>
            <a:miter lim="800000"/>
            <a:headEnd len="sm" w="sm" type="none"/>
            <a:tailEnd len="med" w="med" type="triangle"/>
          </a:ln>
        </p:spPr>
      </p:cxnSp>
      <p:sp>
        <p:nvSpPr>
          <p:cNvPr id="319" name="Google Shape;319;p14"/>
          <p:cNvSpPr/>
          <p:nvPr/>
        </p:nvSpPr>
        <p:spPr>
          <a:xfrm>
            <a:off x="7954814" y="2597285"/>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QA/QC funciones de transferencia</a:t>
            </a:r>
            <a:endParaRPr sz="2000">
              <a:solidFill>
                <a:schemeClr val="lt1"/>
              </a:solidFill>
              <a:latin typeface="Calibri"/>
              <a:ea typeface="Calibri"/>
              <a:cs typeface="Calibri"/>
              <a:sym typeface="Calibri"/>
            </a:endParaRPr>
          </a:p>
        </p:txBody>
      </p:sp>
      <p:cxnSp>
        <p:nvCxnSpPr>
          <p:cNvPr id="320" name="Google Shape;320;p14"/>
          <p:cNvCxnSpPr/>
          <p:nvPr/>
        </p:nvCxnSpPr>
        <p:spPr>
          <a:xfrm flipH="1">
            <a:off x="7205068" y="3084563"/>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321" name="Google Shape;321;p14"/>
          <p:cNvSpPr/>
          <p:nvPr/>
        </p:nvSpPr>
        <p:spPr>
          <a:xfrm>
            <a:off x="5097472" y="2597569"/>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Análisis dimensional</a:t>
            </a:r>
            <a:endParaRPr sz="2000">
              <a:solidFill>
                <a:schemeClr val="lt1"/>
              </a:solidFill>
              <a:latin typeface="Calibri"/>
              <a:ea typeface="Calibri"/>
              <a:cs typeface="Calibri"/>
              <a:sym typeface="Calibri"/>
            </a:endParaRPr>
          </a:p>
        </p:txBody>
      </p:sp>
      <p:cxnSp>
        <p:nvCxnSpPr>
          <p:cNvPr id="322" name="Google Shape;322;p14"/>
          <p:cNvCxnSpPr/>
          <p:nvPr/>
        </p:nvCxnSpPr>
        <p:spPr>
          <a:xfrm flipH="1">
            <a:off x="4349871" y="3084562"/>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323" name="Google Shape;323;p14"/>
          <p:cNvSpPr/>
          <p:nvPr/>
        </p:nvSpPr>
        <p:spPr>
          <a:xfrm>
            <a:off x="2218136" y="2597284"/>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Modelamiento</a:t>
            </a:r>
            <a:endParaRPr sz="2000">
              <a:solidFill>
                <a:schemeClr val="lt1"/>
              </a:solidFill>
              <a:latin typeface="Calibri"/>
              <a:ea typeface="Calibri"/>
              <a:cs typeface="Calibri"/>
              <a:sym typeface="Calibri"/>
            </a:endParaRPr>
          </a:p>
        </p:txBody>
      </p:sp>
      <p:cxnSp>
        <p:nvCxnSpPr>
          <p:cNvPr id="324" name="Google Shape;324;p14"/>
          <p:cNvCxnSpPr/>
          <p:nvPr/>
        </p:nvCxnSpPr>
        <p:spPr>
          <a:xfrm>
            <a:off x="3264840" y="3571841"/>
            <a:ext cx="0" cy="665307"/>
          </a:xfrm>
          <a:prstGeom prst="straightConnector1">
            <a:avLst/>
          </a:prstGeom>
          <a:noFill/>
          <a:ln cap="flat" cmpd="sng" w="57150">
            <a:solidFill>
              <a:srgbClr val="73584A"/>
            </a:solidFill>
            <a:prstDash val="solid"/>
            <a:miter lim="800000"/>
            <a:headEnd len="sm" w="sm" type="none"/>
            <a:tailEnd len="med" w="med" type="triangle"/>
          </a:ln>
        </p:spPr>
      </p:cxnSp>
      <p:sp>
        <p:nvSpPr>
          <p:cNvPr id="325" name="Google Shape;325;p14"/>
          <p:cNvSpPr/>
          <p:nvPr/>
        </p:nvSpPr>
        <p:spPr>
          <a:xfrm>
            <a:off x="2200045" y="4237146"/>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Análisis de errores</a:t>
            </a:r>
            <a:endParaRPr sz="2000">
              <a:solidFill>
                <a:schemeClr val="lt1"/>
              </a:solidFill>
              <a:latin typeface="Calibri"/>
              <a:ea typeface="Calibri"/>
              <a:cs typeface="Calibri"/>
              <a:sym typeface="Calibri"/>
            </a:endParaRPr>
          </a:p>
        </p:txBody>
      </p:sp>
      <p:cxnSp>
        <p:nvCxnSpPr>
          <p:cNvPr id="326" name="Google Shape;326;p14"/>
          <p:cNvCxnSpPr/>
          <p:nvPr/>
        </p:nvCxnSpPr>
        <p:spPr>
          <a:xfrm flipH="1" rot="10800000">
            <a:off x="4329635" y="4724424"/>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327" name="Google Shape;327;p14"/>
          <p:cNvSpPr/>
          <p:nvPr/>
        </p:nvSpPr>
        <p:spPr>
          <a:xfrm>
            <a:off x="5097472" y="4237145"/>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Análisis de sensibilidad</a:t>
            </a:r>
            <a:endParaRPr sz="2000">
              <a:solidFill>
                <a:schemeClr val="lt1"/>
              </a:solidFill>
              <a:latin typeface="Calibri"/>
              <a:ea typeface="Calibri"/>
              <a:cs typeface="Calibri"/>
              <a:sym typeface="Calibri"/>
            </a:endParaRPr>
          </a:p>
        </p:txBody>
      </p:sp>
      <p:cxnSp>
        <p:nvCxnSpPr>
          <p:cNvPr id="328" name="Google Shape;328;p14"/>
          <p:cNvCxnSpPr/>
          <p:nvPr/>
        </p:nvCxnSpPr>
        <p:spPr>
          <a:xfrm flipH="1" rot="10800000">
            <a:off x="7205068" y="4724423"/>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329" name="Google Shape;329;p14"/>
          <p:cNvSpPr/>
          <p:nvPr/>
        </p:nvSpPr>
        <p:spPr>
          <a:xfrm>
            <a:off x="7976808" y="4237145"/>
            <a:ext cx="2129590" cy="974557"/>
          </a:xfrm>
          <a:prstGeom prst="roundRect">
            <a:avLst>
              <a:gd fmla="val 16667" name="adj"/>
            </a:avLst>
          </a:prstGeom>
          <a:solidFill>
            <a:srgbClr val="FFFFFF"/>
          </a:solidFill>
          <a:ln cap="flat" cmpd="sng" w="57150">
            <a:solidFill>
              <a:srgbClr val="4B9EB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2000">
                <a:solidFill>
                  <a:srgbClr val="4B9EBE"/>
                </a:solidFill>
                <a:latin typeface="Calibri"/>
                <a:ea typeface="Calibri"/>
                <a:cs typeface="Calibri"/>
                <a:sym typeface="Calibri"/>
              </a:rPr>
              <a:t>Interpretación</a:t>
            </a:r>
            <a:endParaRPr b="1" sz="2000">
              <a:solidFill>
                <a:srgbClr val="4B9EBE"/>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descr="C:\Users\Pablo\Downloads\B3.png" id="334" name="Google Shape;334;p15"/>
          <p:cNvPicPr preferRelativeResize="0"/>
          <p:nvPr/>
        </p:nvPicPr>
        <p:blipFill rotWithShape="1">
          <a:blip r:embed="rId3">
            <a:alphaModFix/>
          </a:blip>
          <a:srcRect b="0" l="0" r="0" t="0"/>
          <a:stretch/>
        </p:blipFill>
        <p:spPr>
          <a:xfrm>
            <a:off x="0" y="-21593"/>
            <a:ext cx="12240683" cy="6863749"/>
          </a:xfrm>
          <a:prstGeom prst="rect">
            <a:avLst/>
          </a:prstGeom>
          <a:noFill/>
          <a:ln>
            <a:noFill/>
          </a:ln>
        </p:spPr>
      </p:pic>
      <p:sp>
        <p:nvSpPr>
          <p:cNvPr id="335" name="Google Shape;335;p15"/>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s-MX" sz="3200" u="none" cap="none" strike="noStrike">
                <a:solidFill>
                  <a:srgbClr val="FFFFFF"/>
                </a:solidFill>
                <a:latin typeface="Calibri"/>
                <a:ea typeface="Calibri"/>
                <a:cs typeface="Calibri"/>
                <a:sym typeface="Calibri"/>
              </a:rPr>
              <a:t>Int</a:t>
            </a:r>
            <a:r>
              <a:rPr b="1" lang="es-MX" sz="3200">
                <a:solidFill>
                  <a:srgbClr val="FFFFFF"/>
                </a:solidFill>
                <a:latin typeface="Calibri"/>
                <a:ea typeface="Calibri"/>
                <a:cs typeface="Calibri"/>
                <a:sym typeface="Calibri"/>
              </a:rPr>
              <a:t>erpretación</a:t>
            </a:r>
            <a:endParaRPr b="1" i="0" sz="3200" u="none" cap="none" strike="noStrike">
              <a:solidFill>
                <a:srgbClr val="FFFFFF"/>
              </a:solidFill>
              <a:latin typeface="Calibri"/>
              <a:ea typeface="Calibri"/>
              <a:cs typeface="Calibri"/>
              <a:sym typeface="Calibri"/>
            </a:endParaRPr>
          </a:p>
        </p:txBody>
      </p:sp>
      <p:sp>
        <p:nvSpPr>
          <p:cNvPr id="336" name="Google Shape;336;p15"/>
          <p:cNvSpPr txBox="1"/>
          <p:nvPr/>
        </p:nvSpPr>
        <p:spPr>
          <a:xfrm>
            <a:off x="1601001" y="27318"/>
            <a:ext cx="10649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Calibri"/>
                <a:ea typeface="Calibri"/>
                <a:cs typeface="Calibri"/>
                <a:sym typeface="Calibri"/>
              </a:rPr>
              <a:t>Adquisición          Funciones de transferencia          Modelamiento          Errores y sensibilidad          </a:t>
            </a:r>
            <a:r>
              <a:rPr b="1" lang="es-MX" sz="1800">
                <a:solidFill>
                  <a:schemeClr val="dk1"/>
                </a:solidFill>
                <a:latin typeface="Calibri"/>
                <a:ea typeface="Calibri"/>
                <a:cs typeface="Calibri"/>
                <a:sym typeface="Calibri"/>
              </a:rPr>
              <a:t>Interpretación</a:t>
            </a:r>
            <a:endParaRPr b="1" sz="1800">
              <a:solidFill>
                <a:schemeClr val="dk1"/>
              </a:solidFill>
              <a:latin typeface="Calibri"/>
              <a:ea typeface="Calibri"/>
              <a:cs typeface="Calibri"/>
              <a:sym typeface="Calibri"/>
            </a:endParaRPr>
          </a:p>
        </p:txBody>
      </p:sp>
      <p:pic>
        <p:nvPicPr>
          <p:cNvPr id="337" name="Google Shape;337;p15"/>
          <p:cNvPicPr preferRelativeResize="0"/>
          <p:nvPr/>
        </p:nvPicPr>
        <p:blipFill rotWithShape="1">
          <a:blip r:embed="rId4">
            <a:alphaModFix/>
          </a:blip>
          <a:srcRect b="0" l="0" r="0" t="0"/>
          <a:stretch/>
        </p:blipFill>
        <p:spPr>
          <a:xfrm>
            <a:off x="1450181" y="1320377"/>
            <a:ext cx="6838949" cy="3512924"/>
          </a:xfrm>
          <a:prstGeom prst="rect">
            <a:avLst/>
          </a:prstGeom>
          <a:noFill/>
          <a:ln>
            <a:noFill/>
          </a:ln>
        </p:spPr>
      </p:pic>
      <p:pic>
        <p:nvPicPr>
          <p:cNvPr id="338" name="Google Shape;338;p15"/>
          <p:cNvPicPr preferRelativeResize="0"/>
          <p:nvPr/>
        </p:nvPicPr>
        <p:blipFill rotWithShape="1">
          <a:blip r:embed="rId5">
            <a:alphaModFix/>
          </a:blip>
          <a:srcRect b="0" l="0" r="0" t="0"/>
          <a:stretch/>
        </p:blipFill>
        <p:spPr>
          <a:xfrm>
            <a:off x="8168311" y="3076839"/>
            <a:ext cx="3707606" cy="2394563"/>
          </a:xfrm>
          <a:prstGeom prst="rect">
            <a:avLst/>
          </a:prstGeom>
          <a:noFill/>
          <a:ln>
            <a:noFill/>
          </a:ln>
        </p:spPr>
      </p:pic>
      <p:pic>
        <p:nvPicPr>
          <p:cNvPr id="339" name="Google Shape;339;p15"/>
          <p:cNvPicPr preferRelativeResize="0"/>
          <p:nvPr/>
        </p:nvPicPr>
        <p:blipFill rotWithShape="1">
          <a:blip r:embed="rId6">
            <a:alphaModFix/>
          </a:blip>
          <a:srcRect b="0" l="0" r="0" t="0"/>
          <a:stretch/>
        </p:blipFill>
        <p:spPr>
          <a:xfrm>
            <a:off x="8289130" y="694670"/>
            <a:ext cx="3470033" cy="19767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C:\Users\Pablo\Downloads\B3.png" id="344" name="Google Shape;344;p16"/>
          <p:cNvPicPr preferRelativeResize="0"/>
          <p:nvPr/>
        </p:nvPicPr>
        <p:blipFill rotWithShape="1">
          <a:blip r:embed="rId3">
            <a:alphaModFix/>
          </a:blip>
          <a:srcRect b="0" l="0" r="0" t="0"/>
          <a:stretch/>
        </p:blipFill>
        <p:spPr>
          <a:xfrm>
            <a:off x="0" y="11095"/>
            <a:ext cx="12240683" cy="6863749"/>
          </a:xfrm>
          <a:prstGeom prst="rect">
            <a:avLst/>
          </a:prstGeom>
          <a:noFill/>
          <a:ln>
            <a:noFill/>
          </a:ln>
        </p:spPr>
      </p:pic>
      <p:graphicFrame>
        <p:nvGraphicFramePr>
          <p:cNvPr id="345" name="Google Shape;345;p16"/>
          <p:cNvGraphicFramePr/>
          <p:nvPr/>
        </p:nvGraphicFramePr>
        <p:xfrm>
          <a:off x="2596204" y="1381147"/>
          <a:ext cx="3000000" cy="3000000"/>
        </p:xfrm>
        <a:graphic>
          <a:graphicData uri="http://schemas.openxmlformats.org/drawingml/2006/table">
            <a:tbl>
              <a:tblPr bandRow="1" firstRow="1">
                <a:noFill/>
                <a:tableStyleId>{4A1BD56B-8F57-4694-BA3B-2FE3B7E17275}</a:tableStyleId>
              </a:tblPr>
              <a:tblGrid>
                <a:gridCol w="2709325"/>
                <a:gridCol w="2709325"/>
                <a:gridCol w="2709325"/>
              </a:tblGrid>
              <a:tr h="370850">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B9EBE"/>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B9EBE"/>
                      </a:solidFill>
                      <a:prstDash val="solid"/>
                      <a:round/>
                      <a:headEnd len="sm" w="sm" type="none"/>
                      <a:tailEnd len="sm" w="sm" type="none"/>
                    </a:lnB>
                  </a:tcPr>
                </a:tc>
                <a:tc>
                  <a:txBody>
                    <a:bodyPr/>
                    <a:lstStyle/>
                    <a:p>
                      <a:pPr indent="0" lvl="0" marL="0" marR="0" rtl="0" algn="ctr">
                        <a:spcBef>
                          <a:spcPts val="0"/>
                        </a:spcBef>
                        <a:spcAft>
                          <a:spcPts val="0"/>
                        </a:spcAft>
                        <a:buNone/>
                      </a:pPr>
                      <a:r>
                        <a:rPr lang="es-MX" sz="1800"/>
                        <a:t>TEM</a:t>
                      </a:r>
                      <a:endParaRPr sz="1800"/>
                    </a:p>
                  </a:txBody>
                  <a:tcPr marT="45725" marB="45725" marR="91450" marL="91450">
                    <a:lnL cap="flat" cmpd="sng" w="12700">
                      <a:solidFill>
                        <a:srgbClr val="4B9EBE"/>
                      </a:solidFill>
                      <a:prstDash val="solid"/>
                      <a:round/>
                      <a:headEnd len="sm" w="sm" type="none"/>
                      <a:tailEnd len="sm" w="sm" type="none"/>
                    </a:lnL>
                    <a:solidFill>
                      <a:srgbClr val="4B9EBE"/>
                    </a:solidFill>
                  </a:tcPr>
                </a:tc>
                <a:tc>
                  <a:txBody>
                    <a:bodyPr/>
                    <a:lstStyle/>
                    <a:p>
                      <a:pPr indent="0" lvl="0" marL="0" marR="0" rtl="0" algn="ctr">
                        <a:spcBef>
                          <a:spcPts val="0"/>
                        </a:spcBef>
                        <a:spcAft>
                          <a:spcPts val="0"/>
                        </a:spcAft>
                        <a:buNone/>
                      </a:pPr>
                      <a:r>
                        <a:rPr lang="es-MX" sz="1800"/>
                        <a:t>MT</a:t>
                      </a:r>
                      <a:endParaRPr sz="1800"/>
                    </a:p>
                  </a:txBody>
                  <a:tcPr marT="45725" marB="45725" marR="91450" marL="91450">
                    <a:solidFill>
                      <a:srgbClr val="4B9EBE"/>
                    </a:solidFill>
                  </a:tcPr>
                </a:tc>
              </a:tr>
              <a:tr h="370850">
                <a:tc>
                  <a:txBody>
                    <a:bodyPr/>
                    <a:lstStyle/>
                    <a:p>
                      <a:pPr indent="0" lvl="0" marL="0" marR="0" rtl="0" algn="l">
                        <a:spcBef>
                          <a:spcPts val="0"/>
                        </a:spcBef>
                        <a:spcAft>
                          <a:spcPts val="0"/>
                        </a:spcAft>
                        <a:buNone/>
                      </a:pPr>
                      <a:r>
                        <a:rPr lang="es-MX" sz="1800"/>
                        <a:t>Variable petrofísica</a:t>
                      </a:r>
                      <a:endParaRPr sz="1800"/>
                    </a:p>
                  </a:txBody>
                  <a:tcPr marT="45725" marB="45725" marR="91450" marL="91450">
                    <a:lnT cap="flat" cmpd="sng" w="12700">
                      <a:solidFill>
                        <a:srgbClr val="4B9EBE"/>
                      </a:solidFill>
                      <a:prstDash val="solid"/>
                      <a:round/>
                      <a:headEnd len="sm" w="sm" type="none"/>
                      <a:tailEnd len="sm" w="sm" type="none"/>
                    </a:lnT>
                  </a:tcPr>
                </a:tc>
                <a:tc>
                  <a:txBody>
                    <a:bodyPr/>
                    <a:lstStyle/>
                    <a:p>
                      <a:pPr indent="0" lvl="0" marL="0" marR="0" rtl="0" algn="ctr">
                        <a:spcBef>
                          <a:spcPts val="0"/>
                        </a:spcBef>
                        <a:spcAft>
                          <a:spcPts val="0"/>
                        </a:spcAft>
                        <a:buNone/>
                      </a:pPr>
                      <a:r>
                        <a:rPr lang="es-MX" sz="1800"/>
                        <a:t>Resistividad eléctrica</a:t>
                      </a:r>
                      <a:endParaRPr sz="1800"/>
                    </a:p>
                  </a:txBody>
                  <a:tcPr marT="45725" marB="45725" marR="91450" marL="91450"/>
                </a:tc>
                <a:tc>
                  <a:txBody>
                    <a:bodyPr/>
                    <a:lstStyle/>
                    <a:p>
                      <a:pPr indent="0" lvl="0" marL="0" marR="0" rtl="0" algn="ctr">
                        <a:spcBef>
                          <a:spcPts val="0"/>
                        </a:spcBef>
                        <a:spcAft>
                          <a:spcPts val="0"/>
                        </a:spcAft>
                        <a:buNone/>
                      </a:pPr>
                      <a:r>
                        <a:rPr lang="es-MX" sz="1800"/>
                        <a:t>Resistividad eléctrica</a:t>
                      </a:r>
                      <a:endParaRPr/>
                    </a:p>
                  </a:txBody>
                  <a:tcPr marT="45725" marB="45725" marR="91450" marL="91450"/>
                </a:tc>
              </a:tr>
              <a:tr h="370850">
                <a:tc>
                  <a:txBody>
                    <a:bodyPr/>
                    <a:lstStyle/>
                    <a:p>
                      <a:pPr indent="0" lvl="0" marL="0" marR="0" rtl="0" algn="l">
                        <a:spcBef>
                          <a:spcPts val="0"/>
                        </a:spcBef>
                        <a:spcAft>
                          <a:spcPts val="0"/>
                        </a:spcAft>
                        <a:buNone/>
                      </a:pPr>
                      <a:r>
                        <a:rPr lang="es-MX" sz="1800"/>
                        <a:t>Tipo de método</a:t>
                      </a:r>
                      <a:endParaRPr sz="1800"/>
                    </a:p>
                  </a:txBody>
                  <a:tcPr marT="45725" marB="45725" marR="91450" marL="91450"/>
                </a:tc>
                <a:tc>
                  <a:txBody>
                    <a:bodyPr/>
                    <a:lstStyle/>
                    <a:p>
                      <a:pPr indent="0" lvl="0" marL="0" marR="0" rtl="0" algn="ctr">
                        <a:spcBef>
                          <a:spcPts val="0"/>
                        </a:spcBef>
                        <a:spcAft>
                          <a:spcPts val="0"/>
                        </a:spcAft>
                        <a:buNone/>
                      </a:pPr>
                      <a:r>
                        <a:rPr lang="es-MX" sz="1800"/>
                        <a:t>Activo</a:t>
                      </a:r>
                      <a:endParaRPr sz="1800"/>
                    </a:p>
                  </a:txBody>
                  <a:tcPr marT="45725" marB="45725" marR="91450" marL="91450"/>
                </a:tc>
                <a:tc>
                  <a:txBody>
                    <a:bodyPr/>
                    <a:lstStyle/>
                    <a:p>
                      <a:pPr indent="0" lvl="0" marL="0" marR="0" rtl="0" algn="ctr">
                        <a:spcBef>
                          <a:spcPts val="0"/>
                        </a:spcBef>
                        <a:spcAft>
                          <a:spcPts val="0"/>
                        </a:spcAft>
                        <a:buNone/>
                      </a:pPr>
                      <a:r>
                        <a:rPr lang="es-MX" sz="1800"/>
                        <a:t>Pasivo</a:t>
                      </a:r>
                      <a:endParaRPr sz="1800"/>
                    </a:p>
                  </a:txBody>
                  <a:tcPr marT="45725" marB="45725" marR="91450" marL="91450"/>
                </a:tc>
              </a:tr>
              <a:tr h="370850">
                <a:tc>
                  <a:txBody>
                    <a:bodyPr/>
                    <a:lstStyle/>
                    <a:p>
                      <a:pPr indent="0" lvl="0" marL="0" marR="0" rtl="0" algn="l">
                        <a:spcBef>
                          <a:spcPts val="0"/>
                        </a:spcBef>
                        <a:spcAft>
                          <a:spcPts val="0"/>
                        </a:spcAft>
                        <a:buNone/>
                      </a:pPr>
                      <a:r>
                        <a:rPr lang="es-MX" sz="1800"/>
                        <a:t>Profundidad</a:t>
                      </a:r>
                      <a:endParaRPr sz="1800"/>
                    </a:p>
                  </a:txBody>
                  <a:tcPr marT="45725" marB="45725" marR="91450" marL="91450"/>
                </a:tc>
                <a:tc>
                  <a:txBody>
                    <a:bodyPr/>
                    <a:lstStyle/>
                    <a:p>
                      <a:pPr indent="0" lvl="0" marL="0" marR="0" rtl="0" algn="ctr">
                        <a:spcBef>
                          <a:spcPts val="0"/>
                        </a:spcBef>
                        <a:spcAft>
                          <a:spcPts val="0"/>
                        </a:spcAft>
                        <a:buNone/>
                      </a:pPr>
                      <a:r>
                        <a:rPr lang="es-MX" sz="1800"/>
                        <a:t>-Resistividad</a:t>
                      </a:r>
                      <a:endParaRPr/>
                    </a:p>
                    <a:p>
                      <a:pPr indent="0" lvl="0" marL="0" marR="0" rtl="0" algn="ctr">
                        <a:spcBef>
                          <a:spcPts val="0"/>
                        </a:spcBef>
                        <a:spcAft>
                          <a:spcPts val="0"/>
                        </a:spcAft>
                        <a:buNone/>
                      </a:pPr>
                      <a:r>
                        <a:rPr lang="es-MX" sz="1800"/>
                        <a:t>-Tamaño de loop</a:t>
                      </a:r>
                      <a:endParaRPr sz="1800"/>
                    </a:p>
                    <a:p>
                      <a:pPr indent="0" lvl="0" marL="0" marR="0" rtl="0" algn="ctr">
                        <a:spcBef>
                          <a:spcPts val="0"/>
                        </a:spcBef>
                        <a:spcAft>
                          <a:spcPts val="0"/>
                        </a:spcAft>
                        <a:buNone/>
                      </a:pPr>
                      <a:r>
                        <a:rPr lang="es-MX" sz="1800"/>
                        <a:t>-Intensidad de corriente</a:t>
                      </a:r>
                      <a:endParaRPr/>
                    </a:p>
                    <a:p>
                      <a:pPr indent="0" lvl="0" marL="0" marR="0" rtl="0" algn="ctr">
                        <a:spcBef>
                          <a:spcPts val="0"/>
                        </a:spcBef>
                        <a:spcAft>
                          <a:spcPts val="0"/>
                        </a:spcAft>
                        <a:buNone/>
                      </a:pPr>
                      <a:r>
                        <a:rPr lang="es-MX" sz="1800"/>
                        <a:t>-Ruido EM</a:t>
                      </a:r>
                      <a:endParaRPr sz="1800"/>
                    </a:p>
                  </a:txBody>
                  <a:tcPr marT="45725" marB="45725" marR="91450" marL="91450"/>
                </a:tc>
                <a:tc>
                  <a:txBody>
                    <a:bodyPr/>
                    <a:lstStyle/>
                    <a:p>
                      <a:pPr indent="0" lvl="0" marL="0" marR="0" rtl="0" algn="ctr">
                        <a:spcBef>
                          <a:spcPts val="0"/>
                        </a:spcBef>
                        <a:spcAft>
                          <a:spcPts val="0"/>
                        </a:spcAft>
                        <a:buNone/>
                      </a:pPr>
                      <a:r>
                        <a:rPr lang="es-MX" sz="1800"/>
                        <a:t>-Resistividad</a:t>
                      </a:r>
                      <a:endParaRPr/>
                    </a:p>
                    <a:p>
                      <a:pPr indent="0" lvl="0" marL="0" marR="0" rtl="0" algn="ctr">
                        <a:spcBef>
                          <a:spcPts val="0"/>
                        </a:spcBef>
                        <a:spcAft>
                          <a:spcPts val="0"/>
                        </a:spcAft>
                        <a:buNone/>
                      </a:pPr>
                      <a:r>
                        <a:rPr lang="es-MX" sz="1800"/>
                        <a:t>-Tiempo de medición</a:t>
                      </a:r>
                      <a:endParaRPr/>
                    </a:p>
                    <a:p>
                      <a:pPr indent="0" lvl="0" marL="0" marR="0" rtl="0" algn="ctr">
                        <a:spcBef>
                          <a:spcPts val="0"/>
                        </a:spcBef>
                        <a:spcAft>
                          <a:spcPts val="0"/>
                        </a:spcAft>
                        <a:buNone/>
                      </a:pPr>
                      <a:r>
                        <a:rPr lang="es-MX" sz="1800"/>
                        <a:t>-Kp</a:t>
                      </a:r>
                      <a:endParaRPr sz="1800"/>
                    </a:p>
                    <a:p>
                      <a:pPr indent="0" lvl="0" marL="0" marR="0" rtl="0" algn="ctr">
                        <a:spcBef>
                          <a:spcPts val="0"/>
                        </a:spcBef>
                        <a:spcAft>
                          <a:spcPts val="0"/>
                        </a:spcAft>
                        <a:buNone/>
                      </a:pPr>
                      <a:r>
                        <a:rPr lang="es-MX" sz="1800"/>
                        <a:t>-Ruido EM</a:t>
                      </a:r>
                      <a:endParaRPr sz="1800"/>
                    </a:p>
                  </a:txBody>
                  <a:tcPr marT="45725" marB="45725" marR="91450" marL="91450"/>
                </a:tc>
              </a:tr>
              <a:tr h="370850">
                <a:tc>
                  <a:txBody>
                    <a:bodyPr/>
                    <a:lstStyle/>
                    <a:p>
                      <a:pPr indent="0" lvl="0" marL="0" marR="0" rtl="0" algn="l">
                        <a:spcBef>
                          <a:spcPts val="0"/>
                        </a:spcBef>
                        <a:spcAft>
                          <a:spcPts val="0"/>
                        </a:spcAft>
                        <a:buNone/>
                      </a:pPr>
                      <a:r>
                        <a:rPr lang="es-MX" sz="1800"/>
                        <a:t>Penetración</a:t>
                      </a:r>
                      <a:endParaRPr sz="1800"/>
                    </a:p>
                  </a:txBody>
                  <a:tcPr marT="45725" marB="45725" marR="91450" marL="91450"/>
                </a:tc>
                <a:tc>
                  <a:txBody>
                    <a:bodyPr/>
                    <a:lstStyle/>
                    <a:p>
                      <a:pPr indent="0" lvl="0" marL="0" marR="0" rtl="0" algn="ctr">
                        <a:spcBef>
                          <a:spcPts val="0"/>
                        </a:spcBef>
                        <a:spcAft>
                          <a:spcPts val="0"/>
                        </a:spcAft>
                        <a:buNone/>
                      </a:pPr>
                      <a:r>
                        <a:rPr lang="es-MX" sz="1800"/>
                        <a:t>Decenas a centenas de m</a:t>
                      </a:r>
                      <a:endParaRPr sz="1800"/>
                    </a:p>
                  </a:txBody>
                  <a:tcPr marT="45725" marB="45725" marR="91450" marL="91450"/>
                </a:tc>
                <a:tc>
                  <a:txBody>
                    <a:bodyPr/>
                    <a:lstStyle/>
                    <a:p>
                      <a:pPr indent="0" lvl="0" marL="0" marR="0" rtl="0" algn="ctr">
                        <a:spcBef>
                          <a:spcPts val="0"/>
                        </a:spcBef>
                        <a:spcAft>
                          <a:spcPts val="0"/>
                        </a:spcAft>
                        <a:buNone/>
                      </a:pPr>
                      <a:r>
                        <a:rPr lang="es-MX" sz="1800"/>
                        <a:t>Centenas de m a km</a:t>
                      </a:r>
                      <a:endParaRPr sz="1800"/>
                    </a:p>
                  </a:txBody>
                  <a:tcPr marT="45725" marB="45725" marR="91450" marL="91450"/>
                </a:tc>
              </a:tr>
              <a:tr h="370850">
                <a:tc>
                  <a:txBody>
                    <a:bodyPr/>
                    <a:lstStyle/>
                    <a:p>
                      <a:pPr indent="0" lvl="0" marL="0" marR="0" rtl="0" algn="l">
                        <a:spcBef>
                          <a:spcPts val="0"/>
                        </a:spcBef>
                        <a:spcAft>
                          <a:spcPts val="0"/>
                        </a:spcAft>
                        <a:buNone/>
                      </a:pPr>
                      <a:r>
                        <a:rPr lang="es-MX" sz="1800"/>
                        <a:t>Modelamiento</a:t>
                      </a:r>
                      <a:endParaRPr sz="1800"/>
                    </a:p>
                  </a:txBody>
                  <a:tcPr marT="45725" marB="45725" marR="91450" marL="91450"/>
                </a:tc>
                <a:tc>
                  <a:txBody>
                    <a:bodyPr/>
                    <a:lstStyle/>
                    <a:p>
                      <a:pPr indent="0" lvl="0" marL="0" marR="0" rtl="0" algn="ctr">
                        <a:spcBef>
                          <a:spcPts val="0"/>
                        </a:spcBef>
                        <a:spcAft>
                          <a:spcPts val="0"/>
                        </a:spcAft>
                        <a:buNone/>
                      </a:pPr>
                      <a:r>
                        <a:rPr lang="es-MX" sz="1800"/>
                        <a:t>Aplicaciones comerciales:</a:t>
                      </a:r>
                      <a:endParaRPr/>
                    </a:p>
                    <a:p>
                      <a:pPr indent="0" lvl="0" marL="0" marR="0" rtl="0" algn="ctr">
                        <a:spcBef>
                          <a:spcPts val="0"/>
                        </a:spcBef>
                        <a:spcAft>
                          <a:spcPts val="0"/>
                        </a:spcAft>
                        <a:buNone/>
                      </a:pPr>
                      <a:r>
                        <a:rPr lang="es-MX" sz="1800"/>
                        <a:t>1D - 1,5D</a:t>
                      </a:r>
                      <a:endParaRPr sz="1800"/>
                    </a:p>
                  </a:txBody>
                  <a:tcPr marT="45725" marB="45725" marR="91450" marL="91450"/>
                </a:tc>
                <a:tc>
                  <a:txBody>
                    <a:bodyPr/>
                    <a:lstStyle/>
                    <a:p>
                      <a:pPr indent="0" lvl="0" marL="0" marR="0" rtl="0" algn="ctr">
                        <a:spcBef>
                          <a:spcPts val="0"/>
                        </a:spcBef>
                        <a:spcAft>
                          <a:spcPts val="0"/>
                        </a:spcAft>
                        <a:buNone/>
                      </a:pPr>
                      <a:r>
                        <a:rPr lang="es-MX" sz="1800"/>
                        <a:t>1D, 2D, 3D</a:t>
                      </a:r>
                      <a:endParaRPr sz="1800"/>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descr="C:\Users\Pablo\Downloads\B3.png" id="350" name="Google Shape;350;p17"/>
          <p:cNvPicPr preferRelativeResize="0"/>
          <p:nvPr/>
        </p:nvPicPr>
        <p:blipFill rotWithShape="1">
          <a:blip r:embed="rId3">
            <a:alphaModFix/>
          </a:blip>
          <a:srcRect b="0" l="0" r="0" t="0"/>
          <a:stretch/>
        </p:blipFill>
        <p:spPr>
          <a:xfrm>
            <a:off x="0" y="0"/>
            <a:ext cx="12240683" cy="6863749"/>
          </a:xfrm>
          <a:prstGeom prst="rect">
            <a:avLst/>
          </a:prstGeom>
          <a:noFill/>
          <a:ln>
            <a:noFill/>
          </a:ln>
        </p:spPr>
      </p:pic>
      <p:sp>
        <p:nvSpPr>
          <p:cNvPr id="351" name="Google Shape;351;p17"/>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s-MX" sz="3200" u="none" cap="none" strike="noStrike">
                <a:solidFill>
                  <a:srgbClr val="FFFFFF"/>
                </a:solidFill>
                <a:latin typeface="Calibri"/>
                <a:ea typeface="Calibri"/>
                <a:cs typeface="Calibri"/>
                <a:sym typeface="Calibri"/>
              </a:rPr>
              <a:t>Referencias</a:t>
            </a:r>
            <a:endParaRPr b="0" i="0" sz="3200" u="none" cap="none" strike="noStrike">
              <a:solidFill>
                <a:srgbClr val="FFFFFF"/>
              </a:solidFill>
              <a:latin typeface="Calibri"/>
              <a:ea typeface="Calibri"/>
              <a:cs typeface="Calibri"/>
              <a:sym typeface="Calibri"/>
            </a:endParaRPr>
          </a:p>
        </p:txBody>
      </p:sp>
      <p:sp>
        <p:nvSpPr>
          <p:cNvPr id="352" name="Google Shape;352;p17"/>
          <p:cNvSpPr txBox="1"/>
          <p:nvPr/>
        </p:nvSpPr>
        <p:spPr>
          <a:xfrm>
            <a:off x="1724452" y="1488332"/>
            <a:ext cx="9692639" cy="313932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Álvarez-Amado, F.; Tardani, D.; Poblete-González, C.; Godfrey, L.; Matte-Estrada, D. 2022. Hydrogeochemical processes controlling the water composition in a hyperarid environment: New insights from Li, B, and Sr isotopes in the Salar de Atacama. Science of the Total Environmente 835 (155470).</a:t>
            </a:r>
            <a:endParaRPr/>
          </a:p>
          <a:p>
            <a:pPr indent="-285750" lvl="0" marL="285750" marR="0" rtl="0" algn="just">
              <a:spcBef>
                <a:spcPts val="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Marazuela, M.; Vázquez, E.; Ayora, C.; García-Gil, A.; Palma, T. 2019. Hydrodynamics of salt flat basins: The Salar de Atacama example. Science of the Total Environment 651: 668-683.</a:t>
            </a:r>
            <a:endParaRPr/>
          </a:p>
          <a:p>
            <a:pPr indent="-285750" lvl="0" marL="285750" marR="0" rtl="0" algn="just">
              <a:spcBef>
                <a:spcPts val="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Metronix. 2018. An introduction tu ADU08e.</a:t>
            </a:r>
            <a:endParaRPr/>
          </a:p>
          <a:p>
            <a:pPr indent="-285750" lvl="0" marL="285750" marR="0" rtl="0" algn="just">
              <a:spcBef>
                <a:spcPts val="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Palacky, G. J. 1988. Resistivity characteristics of geologic targets. </a:t>
            </a:r>
            <a:r>
              <a:rPr i="1" lang="es-MX" sz="1800">
                <a:solidFill>
                  <a:schemeClr val="dk1"/>
                </a:solidFill>
                <a:latin typeface="Calibri"/>
                <a:ea typeface="Calibri"/>
                <a:cs typeface="Calibri"/>
                <a:sym typeface="Calibri"/>
              </a:rPr>
              <a:t>Electromagnetic methods in applied geophysics</a:t>
            </a:r>
            <a:r>
              <a:rPr lang="es-MX" sz="1800">
                <a:solidFill>
                  <a:schemeClr val="dk1"/>
                </a:solidFill>
                <a:latin typeface="Calibri"/>
                <a:ea typeface="Calibri"/>
                <a:cs typeface="Calibri"/>
                <a:sym typeface="Calibri"/>
              </a:rPr>
              <a:t>, </a:t>
            </a:r>
            <a:r>
              <a:rPr i="1" lang="es-MX" sz="1800">
                <a:solidFill>
                  <a:schemeClr val="dk1"/>
                </a:solidFill>
                <a:latin typeface="Calibri"/>
                <a:ea typeface="Calibri"/>
                <a:cs typeface="Calibri"/>
                <a:sym typeface="Calibri"/>
              </a:rPr>
              <a:t>1</a:t>
            </a:r>
            <a:r>
              <a:rPr lang="es-MX" sz="1800">
                <a:solidFill>
                  <a:schemeClr val="dk1"/>
                </a:solidFill>
                <a:latin typeface="Calibri"/>
                <a:ea typeface="Calibri"/>
                <a:cs typeface="Calibri"/>
                <a:sym typeface="Calibri"/>
              </a:rPr>
              <a:t>, 52-129.</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SERNAGEOMIN, 2003. Mapa Geológico de Chile: versión digital. Servicio Nacional de Geología y Minería, Publicación Geológica Digital, No. 4 (CD-ROM, versión1.0, 2003). Santiago.</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C:\Users\Pablo\Downloads\Portada_GR\PB3.png" id="357" name="Google Shape;357;p18"/>
          <p:cNvPicPr preferRelativeResize="0"/>
          <p:nvPr/>
        </p:nvPicPr>
        <p:blipFill rotWithShape="1">
          <a:blip r:embed="rId3">
            <a:alphaModFix/>
          </a:blip>
          <a:srcRect b="0" l="0" r="0" t="0"/>
          <a:stretch/>
        </p:blipFill>
        <p:spPr>
          <a:xfrm>
            <a:off x="1586" y="0"/>
            <a:ext cx="12190415" cy="6857505"/>
          </a:xfrm>
          <a:prstGeom prst="rect">
            <a:avLst/>
          </a:prstGeom>
          <a:noFill/>
          <a:ln>
            <a:noFill/>
          </a:ln>
        </p:spPr>
      </p:pic>
      <p:sp>
        <p:nvSpPr>
          <p:cNvPr id="358" name="Google Shape;358;p18"/>
          <p:cNvSpPr txBox="1"/>
          <p:nvPr/>
        </p:nvSpPr>
        <p:spPr>
          <a:xfrm>
            <a:off x="1587" y="5121740"/>
            <a:ext cx="1219041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Calibri"/>
              <a:buNone/>
            </a:pPr>
            <a:r>
              <a:rPr b="1" i="0" lang="es-MX" sz="2400" u="none" cap="none" strike="noStrike">
                <a:solidFill>
                  <a:srgbClr val="FFFFFF"/>
                </a:solidFill>
                <a:latin typeface="Calibri"/>
                <a:ea typeface="Calibri"/>
                <a:cs typeface="Calibri"/>
                <a:sym typeface="Calibri"/>
              </a:rPr>
              <a:t>Lorem Ipsum</a:t>
            </a:r>
            <a:endParaRPr b="0" i="0" sz="1800" u="none" cap="none" strike="noStrike">
              <a:solidFill>
                <a:srgbClr val="FFFFFF"/>
              </a:solidFill>
              <a:latin typeface="Calibri"/>
              <a:ea typeface="Calibri"/>
              <a:cs typeface="Calibri"/>
              <a:sym typeface="Calibri"/>
            </a:endParaRPr>
          </a:p>
        </p:txBody>
      </p:sp>
      <p:sp>
        <p:nvSpPr>
          <p:cNvPr id="359" name="Google Shape;359;p18"/>
          <p:cNvSpPr txBox="1"/>
          <p:nvPr/>
        </p:nvSpPr>
        <p:spPr>
          <a:xfrm>
            <a:off x="6096793" y="6469675"/>
            <a:ext cx="6095208" cy="61510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2F2F2"/>
              </a:buClr>
              <a:buSzPts val="1800"/>
              <a:buFont typeface="Calibri"/>
              <a:buNone/>
            </a:pPr>
            <a:r>
              <a:rPr lang="es-MX" sz="1800">
                <a:solidFill>
                  <a:srgbClr val="F2F2F2"/>
                </a:solidFill>
                <a:latin typeface="Calibri"/>
                <a:ea typeface="Calibri"/>
                <a:cs typeface="Calibri"/>
                <a:sym typeface="Calibri"/>
              </a:rPr>
              <a:t>Marzo de 2023</a:t>
            </a:r>
            <a:endParaRPr b="0" i="0" sz="1800" u="none" cap="none" strike="noStrike">
              <a:solidFill>
                <a:srgbClr val="F2F2F2"/>
              </a:solidFill>
              <a:latin typeface="Calibri"/>
              <a:ea typeface="Calibri"/>
              <a:cs typeface="Calibri"/>
              <a:sym typeface="Calibri"/>
            </a:endParaRPr>
          </a:p>
          <a:p>
            <a:pPr indent="0" lvl="0" marL="0" marR="0" rtl="0" algn="r">
              <a:lnSpc>
                <a:spcPct val="100000"/>
              </a:lnSpc>
              <a:spcBef>
                <a:spcPts val="0"/>
              </a:spcBef>
              <a:spcAft>
                <a:spcPts val="0"/>
              </a:spcAft>
              <a:buClr>
                <a:srgbClr val="F2F2F2"/>
              </a:buClr>
              <a:buSzPts val="1600"/>
              <a:buFont typeface="Calibri"/>
              <a:buNone/>
            </a:pPr>
            <a:r>
              <a:rPr b="0" i="0" lang="es-MX" sz="1600" u="none" cap="none" strike="noStrike">
                <a:solidFill>
                  <a:srgbClr val="F2F2F2"/>
                </a:solidFill>
                <a:latin typeface="Calibri"/>
                <a:ea typeface="Calibri"/>
                <a:cs typeface="Calibri"/>
                <a:sym typeface="Calibri"/>
              </a:rPr>
              <a:t> </a:t>
            </a:r>
            <a:endParaRPr/>
          </a:p>
        </p:txBody>
      </p:sp>
      <p:sp>
        <p:nvSpPr>
          <p:cNvPr id="360" name="Google Shape;360;p18"/>
          <p:cNvSpPr txBox="1"/>
          <p:nvPr/>
        </p:nvSpPr>
        <p:spPr>
          <a:xfrm>
            <a:off x="168812" y="6469675"/>
            <a:ext cx="91438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Calibri"/>
              <a:buNone/>
            </a:pPr>
            <a:r>
              <a:rPr b="0" i="0" lang="es-MX" sz="1800" u="none" cap="none" strike="noStrike">
                <a:solidFill>
                  <a:srgbClr val="FFFFFF"/>
                </a:solidFill>
                <a:latin typeface="Calibri"/>
                <a:ea typeface="Calibri"/>
                <a:cs typeface="Calibri"/>
                <a:sym typeface="Calibri"/>
              </a:rPr>
              <a:t>Elaborado y Aprobado por:</a:t>
            </a:r>
            <a:endParaRPr/>
          </a:p>
        </p:txBody>
      </p:sp>
      <p:pic>
        <p:nvPicPr>
          <p:cNvPr id="361" name="Google Shape;361;p18"/>
          <p:cNvPicPr preferRelativeResize="0"/>
          <p:nvPr/>
        </p:nvPicPr>
        <p:blipFill rotWithShape="1">
          <a:blip r:embed="rId4">
            <a:alphaModFix/>
          </a:blip>
          <a:srcRect b="150" l="0" r="15645" t="-150"/>
          <a:stretch/>
        </p:blipFill>
        <p:spPr>
          <a:xfrm>
            <a:off x="1904552" y="-10308"/>
            <a:ext cx="10284562" cy="6858014"/>
          </a:xfrm>
          <a:prstGeom prst="rect">
            <a:avLst/>
          </a:prstGeom>
          <a:noFill/>
          <a:ln>
            <a:noFill/>
          </a:ln>
        </p:spPr>
      </p:pic>
      <p:sp>
        <p:nvSpPr>
          <p:cNvPr id="362" name="Google Shape;362;p18"/>
          <p:cNvSpPr/>
          <p:nvPr/>
        </p:nvSpPr>
        <p:spPr>
          <a:xfrm>
            <a:off x="3589421" y="-20052"/>
            <a:ext cx="8640792" cy="6872377"/>
          </a:xfrm>
          <a:prstGeom prst="rect">
            <a:avLst/>
          </a:prstGeom>
          <a:solidFill>
            <a:srgbClr val="FFFFF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8"/>
          <p:cNvSpPr/>
          <p:nvPr/>
        </p:nvSpPr>
        <p:spPr>
          <a:xfrm>
            <a:off x="-1398198" y="-28755"/>
            <a:ext cx="8650001" cy="6872375"/>
          </a:xfrm>
          <a:prstGeom prst="parallelogram">
            <a:avLst>
              <a:gd fmla="val 25000"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8"/>
          <p:cNvSpPr/>
          <p:nvPr/>
        </p:nvSpPr>
        <p:spPr>
          <a:xfrm>
            <a:off x="-1743255" y="-28754"/>
            <a:ext cx="8664378" cy="688675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Calibri"/>
                <a:ea typeface="Calibri"/>
                <a:cs typeface="Calibri"/>
                <a:sym typeface="Calibri"/>
              </a:rPr>
              <a:t>Magnetotelúrica Aplicada a la Exploración de Litio, Características, ventajas y caso práctico</a:t>
            </a:r>
            <a:endParaRPr sz="1800">
              <a:solidFill>
                <a:schemeClr val="lt1"/>
              </a:solidFill>
              <a:latin typeface="Calibri"/>
              <a:ea typeface="Calibri"/>
              <a:cs typeface="Calibri"/>
              <a:sym typeface="Calibri"/>
            </a:endParaRPr>
          </a:p>
        </p:txBody>
      </p:sp>
      <p:sp>
        <p:nvSpPr>
          <p:cNvPr id="365" name="Google Shape;365;p18"/>
          <p:cNvSpPr txBox="1"/>
          <p:nvPr/>
        </p:nvSpPr>
        <p:spPr>
          <a:xfrm>
            <a:off x="249333" y="636386"/>
            <a:ext cx="35339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s-MX" sz="2000">
                <a:solidFill>
                  <a:schemeClr val="dk1"/>
                </a:solidFill>
                <a:latin typeface="Calibri"/>
                <a:ea typeface="Calibri"/>
                <a:cs typeface="Calibri"/>
                <a:sym typeface="Calibri"/>
              </a:rPr>
              <a:t>Encuentro Nacional: Litio 360</a:t>
            </a:r>
            <a:endParaRPr/>
          </a:p>
        </p:txBody>
      </p:sp>
      <p:sp>
        <p:nvSpPr>
          <p:cNvPr id="366" name="Google Shape;366;p18"/>
          <p:cNvSpPr txBox="1"/>
          <p:nvPr/>
        </p:nvSpPr>
        <p:spPr>
          <a:xfrm>
            <a:off x="255388" y="1613669"/>
            <a:ext cx="544614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800">
                <a:solidFill>
                  <a:schemeClr val="dk1"/>
                </a:solidFill>
                <a:latin typeface="Arial"/>
                <a:ea typeface="Arial"/>
                <a:cs typeface="Arial"/>
                <a:sym typeface="Arial"/>
              </a:rPr>
              <a:t>Magnetotelúrica (MT) Aplicada a la Exploración de Litio </a:t>
            </a:r>
            <a:endParaRPr b="1" sz="2800">
              <a:solidFill>
                <a:schemeClr val="dk1"/>
              </a:solidFill>
              <a:latin typeface="Arial"/>
              <a:ea typeface="Arial"/>
              <a:cs typeface="Arial"/>
              <a:sym typeface="Arial"/>
            </a:endParaRPr>
          </a:p>
        </p:txBody>
      </p:sp>
      <p:sp>
        <p:nvSpPr>
          <p:cNvPr id="367" name="Google Shape;367;p18"/>
          <p:cNvSpPr txBox="1"/>
          <p:nvPr/>
        </p:nvSpPr>
        <p:spPr>
          <a:xfrm>
            <a:off x="253043" y="2769078"/>
            <a:ext cx="406591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800">
                <a:solidFill>
                  <a:schemeClr val="dk1"/>
                </a:solidFill>
                <a:latin typeface="Calibri"/>
                <a:ea typeface="Calibri"/>
                <a:cs typeface="Calibri"/>
                <a:sym typeface="Calibri"/>
              </a:rPr>
              <a:t>Características, ventajas y caso práctico</a:t>
            </a:r>
            <a:endParaRPr sz="2000">
              <a:solidFill>
                <a:schemeClr val="dk1"/>
              </a:solidFill>
              <a:latin typeface="Calibri"/>
              <a:ea typeface="Calibri"/>
              <a:cs typeface="Calibri"/>
              <a:sym typeface="Calibri"/>
            </a:endParaRPr>
          </a:p>
        </p:txBody>
      </p:sp>
      <p:cxnSp>
        <p:nvCxnSpPr>
          <p:cNvPr id="368" name="Google Shape;368;p18"/>
          <p:cNvCxnSpPr/>
          <p:nvPr/>
        </p:nvCxnSpPr>
        <p:spPr>
          <a:xfrm flipH="1" rot="10800000">
            <a:off x="258972" y="2661429"/>
            <a:ext cx="5155721" cy="5751"/>
          </a:xfrm>
          <a:prstGeom prst="straightConnector1">
            <a:avLst/>
          </a:prstGeom>
          <a:noFill/>
          <a:ln cap="flat" cmpd="sng" w="57150">
            <a:solidFill>
              <a:srgbClr val="4B9EBE"/>
            </a:solidFill>
            <a:prstDash val="solid"/>
            <a:miter lim="800000"/>
            <a:headEnd len="sm" w="sm" type="none"/>
            <a:tailEnd len="sm" w="sm" type="none"/>
          </a:ln>
        </p:spPr>
      </p:cxnSp>
      <p:pic>
        <p:nvPicPr>
          <p:cNvPr descr="C:\Users\Pablo\Downloads\B3.png" id="369" name="Google Shape;369;p18"/>
          <p:cNvPicPr preferRelativeResize="0"/>
          <p:nvPr/>
        </p:nvPicPr>
        <p:blipFill rotWithShape="1">
          <a:blip r:embed="rId5">
            <a:alphaModFix/>
          </a:blip>
          <a:srcRect b="1217" l="83252" r="1753" t="81739"/>
          <a:stretch/>
        </p:blipFill>
        <p:spPr>
          <a:xfrm>
            <a:off x="312314" y="5270555"/>
            <a:ext cx="2180745" cy="13841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C:\Users\Pablo\Downloads\Portada_GR\PB3.png" id="94" name="Google Shape;94;p1"/>
          <p:cNvPicPr preferRelativeResize="0"/>
          <p:nvPr/>
        </p:nvPicPr>
        <p:blipFill rotWithShape="1">
          <a:blip r:embed="rId3">
            <a:alphaModFix/>
          </a:blip>
          <a:srcRect b="0" l="0" r="0" t="0"/>
          <a:stretch/>
        </p:blipFill>
        <p:spPr>
          <a:xfrm>
            <a:off x="1586" y="0"/>
            <a:ext cx="12190415" cy="6857505"/>
          </a:xfrm>
          <a:prstGeom prst="rect">
            <a:avLst/>
          </a:prstGeom>
          <a:noFill/>
          <a:ln>
            <a:noFill/>
          </a:ln>
        </p:spPr>
      </p:pic>
      <p:sp>
        <p:nvSpPr>
          <p:cNvPr id="95" name="Google Shape;95;p1"/>
          <p:cNvSpPr txBox="1"/>
          <p:nvPr/>
        </p:nvSpPr>
        <p:spPr>
          <a:xfrm>
            <a:off x="1587" y="5121740"/>
            <a:ext cx="1219041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Calibri"/>
              <a:buNone/>
            </a:pPr>
            <a:r>
              <a:rPr b="1" i="0" lang="es-MX" sz="2400" u="none" cap="none" strike="noStrike">
                <a:solidFill>
                  <a:srgbClr val="FFFFFF"/>
                </a:solidFill>
                <a:latin typeface="Calibri"/>
                <a:ea typeface="Calibri"/>
                <a:cs typeface="Calibri"/>
                <a:sym typeface="Calibri"/>
              </a:rPr>
              <a:t>Lorem Ipsum</a:t>
            </a:r>
            <a:endParaRPr b="0" i="0" sz="1800" u="none" cap="none" strike="noStrike">
              <a:solidFill>
                <a:srgbClr val="FFFFFF"/>
              </a:solidFill>
              <a:latin typeface="Calibri"/>
              <a:ea typeface="Calibri"/>
              <a:cs typeface="Calibri"/>
              <a:sym typeface="Calibri"/>
            </a:endParaRPr>
          </a:p>
        </p:txBody>
      </p:sp>
      <p:sp>
        <p:nvSpPr>
          <p:cNvPr id="96" name="Google Shape;96;p1"/>
          <p:cNvSpPr txBox="1"/>
          <p:nvPr/>
        </p:nvSpPr>
        <p:spPr>
          <a:xfrm>
            <a:off x="6096793" y="6469675"/>
            <a:ext cx="6095208" cy="61510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2F2F2"/>
              </a:buClr>
              <a:buSzPts val="1800"/>
              <a:buFont typeface="Calibri"/>
              <a:buNone/>
            </a:pPr>
            <a:r>
              <a:rPr b="0" i="0" lang="es-MX" sz="1800" u="none" cap="none" strike="noStrike">
                <a:solidFill>
                  <a:srgbClr val="F2F2F2"/>
                </a:solidFill>
                <a:latin typeface="Calibri"/>
                <a:ea typeface="Calibri"/>
                <a:cs typeface="Calibri"/>
                <a:sym typeface="Calibri"/>
              </a:rPr>
              <a:t>Marzo de 2023</a:t>
            </a:r>
            <a:endParaRPr b="0" i="0" sz="1800" u="none" cap="none" strike="noStrike">
              <a:solidFill>
                <a:srgbClr val="F2F2F2"/>
              </a:solidFill>
              <a:latin typeface="Calibri"/>
              <a:ea typeface="Calibri"/>
              <a:cs typeface="Calibri"/>
              <a:sym typeface="Calibri"/>
            </a:endParaRPr>
          </a:p>
          <a:p>
            <a:pPr indent="0" lvl="0" marL="0" marR="0" rtl="0" algn="r">
              <a:lnSpc>
                <a:spcPct val="100000"/>
              </a:lnSpc>
              <a:spcBef>
                <a:spcPts val="0"/>
              </a:spcBef>
              <a:spcAft>
                <a:spcPts val="0"/>
              </a:spcAft>
              <a:buClr>
                <a:srgbClr val="F2F2F2"/>
              </a:buClr>
              <a:buSzPts val="1600"/>
              <a:buFont typeface="Calibri"/>
              <a:buNone/>
            </a:pPr>
            <a:r>
              <a:rPr b="0" i="0" lang="es-MX" sz="1600" u="none" cap="none" strike="noStrike">
                <a:solidFill>
                  <a:srgbClr val="F2F2F2"/>
                </a:solidFill>
                <a:latin typeface="Calibri"/>
                <a:ea typeface="Calibri"/>
                <a:cs typeface="Calibri"/>
                <a:sym typeface="Calibri"/>
              </a:rPr>
              <a:t> </a:t>
            </a:r>
            <a:endParaRPr/>
          </a:p>
        </p:txBody>
      </p:sp>
      <p:sp>
        <p:nvSpPr>
          <p:cNvPr id="97" name="Google Shape;97;p1"/>
          <p:cNvSpPr txBox="1"/>
          <p:nvPr/>
        </p:nvSpPr>
        <p:spPr>
          <a:xfrm>
            <a:off x="168812" y="6469675"/>
            <a:ext cx="91438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Calibri"/>
              <a:buNone/>
            </a:pPr>
            <a:r>
              <a:rPr b="0" i="0" lang="es-MX" sz="1800" u="none" cap="none" strike="noStrike">
                <a:solidFill>
                  <a:srgbClr val="FFFFFF"/>
                </a:solidFill>
                <a:latin typeface="Calibri"/>
                <a:ea typeface="Calibri"/>
                <a:cs typeface="Calibri"/>
                <a:sym typeface="Calibri"/>
              </a:rPr>
              <a:t>Elaborado y Aprobado por:</a:t>
            </a:r>
            <a:endParaRPr/>
          </a:p>
        </p:txBody>
      </p:sp>
      <p:pic>
        <p:nvPicPr>
          <p:cNvPr id="98" name="Google Shape;98;p1"/>
          <p:cNvPicPr preferRelativeResize="0"/>
          <p:nvPr/>
        </p:nvPicPr>
        <p:blipFill rotWithShape="1">
          <a:blip r:embed="rId4">
            <a:alphaModFix/>
          </a:blip>
          <a:srcRect b="150" l="0" r="15645" t="-150"/>
          <a:stretch/>
        </p:blipFill>
        <p:spPr>
          <a:xfrm>
            <a:off x="1904552" y="-10308"/>
            <a:ext cx="10284562" cy="6858014"/>
          </a:xfrm>
          <a:prstGeom prst="rect">
            <a:avLst/>
          </a:prstGeom>
          <a:noFill/>
          <a:ln>
            <a:noFill/>
          </a:ln>
        </p:spPr>
      </p:pic>
      <p:sp>
        <p:nvSpPr>
          <p:cNvPr id="99" name="Google Shape;99;p1"/>
          <p:cNvSpPr/>
          <p:nvPr/>
        </p:nvSpPr>
        <p:spPr>
          <a:xfrm>
            <a:off x="3589421" y="-20052"/>
            <a:ext cx="8640792" cy="6872377"/>
          </a:xfrm>
          <a:prstGeom prst="rect">
            <a:avLst/>
          </a:prstGeom>
          <a:solidFill>
            <a:srgbClr val="FFFFF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1"/>
          <p:cNvSpPr/>
          <p:nvPr/>
        </p:nvSpPr>
        <p:spPr>
          <a:xfrm>
            <a:off x="-1398198" y="-28755"/>
            <a:ext cx="8650001" cy="6872375"/>
          </a:xfrm>
          <a:prstGeom prst="parallelogram">
            <a:avLst>
              <a:gd fmla="val 25000"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1"/>
          <p:cNvSpPr/>
          <p:nvPr/>
        </p:nvSpPr>
        <p:spPr>
          <a:xfrm>
            <a:off x="-1743255" y="-16879"/>
            <a:ext cx="8664378" cy="688675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MX" sz="1800" u="none" cap="none" strike="noStrike">
                <a:solidFill>
                  <a:schemeClr val="lt1"/>
                </a:solidFill>
                <a:latin typeface="Calibri"/>
                <a:ea typeface="Calibri"/>
                <a:cs typeface="Calibri"/>
                <a:sym typeface="Calibri"/>
              </a:rPr>
              <a:t>Magnetotelúrica Aplicada a la Exploración de Litio, Características, ventajas y caso práctico</a:t>
            </a:r>
            <a:endParaRPr b="0" i="0" sz="1800" u="none" cap="none" strike="noStrike">
              <a:solidFill>
                <a:schemeClr val="lt1"/>
              </a:solidFill>
              <a:latin typeface="Calibri"/>
              <a:ea typeface="Calibri"/>
              <a:cs typeface="Calibri"/>
              <a:sym typeface="Calibri"/>
            </a:endParaRPr>
          </a:p>
        </p:txBody>
      </p:sp>
      <p:sp>
        <p:nvSpPr>
          <p:cNvPr id="102" name="Google Shape;102;p1"/>
          <p:cNvSpPr txBox="1"/>
          <p:nvPr/>
        </p:nvSpPr>
        <p:spPr>
          <a:xfrm>
            <a:off x="249333" y="636386"/>
            <a:ext cx="35339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s-MX" sz="2000" u="none" cap="none" strike="noStrike">
                <a:solidFill>
                  <a:schemeClr val="dk1"/>
                </a:solidFill>
                <a:latin typeface="Calibri"/>
                <a:ea typeface="Calibri"/>
                <a:cs typeface="Calibri"/>
                <a:sym typeface="Calibri"/>
              </a:rPr>
              <a:t>Encuentro Nacional: Litio 360</a:t>
            </a:r>
            <a:endParaRPr/>
          </a:p>
        </p:txBody>
      </p:sp>
      <p:sp>
        <p:nvSpPr>
          <p:cNvPr id="103" name="Google Shape;103;p1"/>
          <p:cNvSpPr txBox="1"/>
          <p:nvPr/>
        </p:nvSpPr>
        <p:spPr>
          <a:xfrm>
            <a:off x="255388" y="1613669"/>
            <a:ext cx="544614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800">
                <a:solidFill>
                  <a:schemeClr val="dk1"/>
                </a:solidFill>
                <a:latin typeface="Arial"/>
                <a:ea typeface="Arial"/>
                <a:cs typeface="Arial"/>
                <a:sym typeface="Arial"/>
              </a:rPr>
              <a:t>Magnetotelúrica (MT) Aplicada a la Exploración de Litio </a:t>
            </a:r>
            <a:endParaRPr b="1" sz="2800">
              <a:solidFill>
                <a:schemeClr val="dk1"/>
              </a:solidFill>
              <a:latin typeface="Arial"/>
              <a:ea typeface="Arial"/>
              <a:cs typeface="Arial"/>
              <a:sym typeface="Arial"/>
            </a:endParaRPr>
          </a:p>
        </p:txBody>
      </p:sp>
      <p:sp>
        <p:nvSpPr>
          <p:cNvPr id="104" name="Google Shape;104;p1"/>
          <p:cNvSpPr txBox="1"/>
          <p:nvPr/>
        </p:nvSpPr>
        <p:spPr>
          <a:xfrm>
            <a:off x="253043" y="2769078"/>
            <a:ext cx="406591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800">
                <a:solidFill>
                  <a:schemeClr val="dk1"/>
                </a:solidFill>
                <a:latin typeface="Calibri"/>
                <a:ea typeface="Calibri"/>
                <a:cs typeface="Calibri"/>
                <a:sym typeface="Calibri"/>
              </a:rPr>
              <a:t>Características, ventajas y caso práctico</a:t>
            </a:r>
            <a:endParaRPr sz="2000">
              <a:solidFill>
                <a:schemeClr val="dk1"/>
              </a:solidFill>
              <a:latin typeface="Calibri"/>
              <a:ea typeface="Calibri"/>
              <a:cs typeface="Calibri"/>
              <a:sym typeface="Calibri"/>
            </a:endParaRPr>
          </a:p>
        </p:txBody>
      </p:sp>
      <p:cxnSp>
        <p:nvCxnSpPr>
          <p:cNvPr id="105" name="Google Shape;105;p1"/>
          <p:cNvCxnSpPr/>
          <p:nvPr/>
        </p:nvCxnSpPr>
        <p:spPr>
          <a:xfrm flipH="1" rot="10800000">
            <a:off x="258972" y="2661429"/>
            <a:ext cx="5155721" cy="5751"/>
          </a:xfrm>
          <a:prstGeom prst="straightConnector1">
            <a:avLst/>
          </a:prstGeom>
          <a:noFill/>
          <a:ln cap="flat" cmpd="sng" w="57150">
            <a:solidFill>
              <a:srgbClr val="4B9EBE"/>
            </a:solidFill>
            <a:prstDash val="solid"/>
            <a:miter lim="800000"/>
            <a:headEnd len="sm" w="sm" type="none"/>
            <a:tailEnd len="sm" w="sm" type="none"/>
          </a:ln>
        </p:spPr>
      </p:cxnSp>
      <p:pic>
        <p:nvPicPr>
          <p:cNvPr descr="C:\Users\Pablo\Downloads\B3.png" id="106" name="Google Shape;106;p1"/>
          <p:cNvPicPr preferRelativeResize="0"/>
          <p:nvPr/>
        </p:nvPicPr>
        <p:blipFill rotWithShape="1">
          <a:blip r:embed="rId5">
            <a:alphaModFix/>
          </a:blip>
          <a:srcRect b="1217" l="83252" r="1753" t="81739"/>
          <a:stretch/>
        </p:blipFill>
        <p:spPr>
          <a:xfrm>
            <a:off x="312314" y="5270555"/>
            <a:ext cx="2180745" cy="1384127"/>
          </a:xfrm>
          <a:prstGeom prst="rect">
            <a:avLst/>
          </a:prstGeom>
          <a:noFill/>
          <a:ln>
            <a:noFill/>
          </a:ln>
        </p:spPr>
      </p:pic>
      <p:sp>
        <p:nvSpPr>
          <p:cNvPr id="107" name="Google Shape;107;p1"/>
          <p:cNvSpPr txBox="1"/>
          <p:nvPr/>
        </p:nvSpPr>
        <p:spPr>
          <a:xfrm>
            <a:off x="253043" y="4331756"/>
            <a:ext cx="406591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3200">
                <a:solidFill>
                  <a:schemeClr val="dk1"/>
                </a:solidFill>
                <a:latin typeface="Calibri"/>
                <a:ea typeface="Calibri"/>
                <a:cs typeface="Calibri"/>
                <a:sym typeface="Calibri"/>
              </a:rPr>
              <a:t>Felipe Daza Hernández</a:t>
            </a:r>
            <a:endParaRPr b="1"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C:\Users\Pablo\Downloads\B3.png" id="112" name="Google Shape;112;p2"/>
          <p:cNvPicPr preferRelativeResize="0"/>
          <p:nvPr/>
        </p:nvPicPr>
        <p:blipFill rotWithShape="1">
          <a:blip r:embed="rId3">
            <a:alphaModFix/>
          </a:blip>
          <a:srcRect b="0" l="194" r="88035" t="0"/>
          <a:stretch/>
        </p:blipFill>
        <p:spPr>
          <a:xfrm>
            <a:off x="0" y="0"/>
            <a:ext cx="1440791" cy="6863749"/>
          </a:xfrm>
          <a:prstGeom prst="rect">
            <a:avLst/>
          </a:prstGeom>
          <a:noFill/>
          <a:ln>
            <a:noFill/>
          </a:ln>
        </p:spPr>
      </p:pic>
      <p:sp>
        <p:nvSpPr>
          <p:cNvPr id="113" name="Google Shape;113;p2"/>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s-MX" sz="3200" u="none" cap="none" strike="noStrike">
                <a:solidFill>
                  <a:srgbClr val="FFFFFF"/>
                </a:solidFill>
                <a:latin typeface="Calibri"/>
                <a:ea typeface="Calibri"/>
                <a:cs typeface="Calibri"/>
                <a:sym typeface="Calibri"/>
              </a:rPr>
              <a:t>¿Quiénes</a:t>
            </a:r>
            <a:r>
              <a:rPr b="1" lang="es-MX" sz="3200">
                <a:solidFill>
                  <a:srgbClr val="FFFFFF"/>
                </a:solidFill>
                <a:latin typeface="Calibri"/>
                <a:ea typeface="Calibri"/>
                <a:cs typeface="Calibri"/>
                <a:sym typeface="Calibri"/>
              </a:rPr>
              <a:t> somos?</a:t>
            </a:r>
            <a:endParaRPr b="0" i="0" sz="3200" u="none" cap="none" strike="noStrike">
              <a:solidFill>
                <a:srgbClr val="FFFFFF"/>
              </a:solidFill>
              <a:latin typeface="Calibri"/>
              <a:ea typeface="Calibri"/>
              <a:cs typeface="Calibri"/>
              <a:sym typeface="Calibri"/>
            </a:endParaRPr>
          </a:p>
        </p:txBody>
      </p:sp>
      <p:pic>
        <p:nvPicPr>
          <p:cNvPr descr="C:\Users\Pablo\Downloads\B3.png" id="114" name="Google Shape;114;p2"/>
          <p:cNvPicPr preferRelativeResize="0"/>
          <p:nvPr/>
        </p:nvPicPr>
        <p:blipFill rotWithShape="1">
          <a:blip r:embed="rId3">
            <a:alphaModFix/>
          </a:blip>
          <a:srcRect b="1217" l="83252" r="1753" t="81739"/>
          <a:stretch/>
        </p:blipFill>
        <p:spPr>
          <a:xfrm>
            <a:off x="5746956" y="2668253"/>
            <a:ext cx="2180745" cy="1384127"/>
          </a:xfrm>
          <a:prstGeom prst="rect">
            <a:avLst/>
          </a:prstGeom>
          <a:noFill/>
          <a:ln>
            <a:noFill/>
          </a:ln>
        </p:spPr>
      </p:pic>
      <p:sp>
        <p:nvSpPr>
          <p:cNvPr id="115" name="Google Shape;115;p2"/>
          <p:cNvSpPr/>
          <p:nvPr/>
        </p:nvSpPr>
        <p:spPr>
          <a:xfrm>
            <a:off x="1969985" y="901653"/>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Exploración hidrogeológica</a:t>
            </a:r>
            <a:endParaRPr sz="1800">
              <a:solidFill>
                <a:schemeClr val="lt1"/>
              </a:solidFill>
              <a:latin typeface="Calibri"/>
              <a:ea typeface="Calibri"/>
              <a:cs typeface="Calibri"/>
              <a:sym typeface="Calibri"/>
            </a:endParaRPr>
          </a:p>
        </p:txBody>
      </p:sp>
      <p:sp>
        <p:nvSpPr>
          <p:cNvPr id="116" name="Google Shape;116;p2"/>
          <p:cNvSpPr/>
          <p:nvPr/>
        </p:nvSpPr>
        <p:spPr>
          <a:xfrm>
            <a:off x="4537975" y="4951030"/>
            <a:ext cx="2129590" cy="974557"/>
          </a:xfrm>
          <a:prstGeom prst="roundRect">
            <a:avLst>
              <a:gd fmla="val 16667" name="adj"/>
            </a:avLst>
          </a:prstGeom>
          <a:solidFill>
            <a:srgbClr val="7358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Departamento de Geofísica</a:t>
            </a:r>
            <a:endParaRPr sz="1800">
              <a:solidFill>
                <a:schemeClr val="lt1"/>
              </a:solidFill>
              <a:latin typeface="Calibri"/>
              <a:ea typeface="Calibri"/>
              <a:cs typeface="Calibri"/>
              <a:sym typeface="Calibri"/>
            </a:endParaRPr>
          </a:p>
        </p:txBody>
      </p:sp>
      <p:sp>
        <p:nvSpPr>
          <p:cNvPr id="117" name="Google Shape;117;p2"/>
          <p:cNvSpPr/>
          <p:nvPr/>
        </p:nvSpPr>
        <p:spPr>
          <a:xfrm>
            <a:off x="1882881" y="4951030"/>
            <a:ext cx="2129590" cy="974557"/>
          </a:xfrm>
          <a:prstGeom prst="roundRect">
            <a:avLst>
              <a:gd fmla="val 16667" name="adj"/>
            </a:avLst>
          </a:prstGeom>
          <a:solidFill>
            <a:srgbClr val="7358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Departamento de Geología</a:t>
            </a:r>
            <a:endParaRPr sz="1800">
              <a:solidFill>
                <a:schemeClr val="lt1"/>
              </a:solidFill>
              <a:latin typeface="Calibri"/>
              <a:ea typeface="Calibri"/>
              <a:cs typeface="Calibri"/>
              <a:sym typeface="Calibri"/>
            </a:endParaRPr>
          </a:p>
        </p:txBody>
      </p:sp>
      <p:sp>
        <p:nvSpPr>
          <p:cNvPr id="118" name="Google Shape;118;p2"/>
          <p:cNvSpPr/>
          <p:nvPr/>
        </p:nvSpPr>
        <p:spPr>
          <a:xfrm>
            <a:off x="7193069" y="4962935"/>
            <a:ext cx="2129590" cy="974557"/>
          </a:xfrm>
          <a:prstGeom prst="roundRect">
            <a:avLst>
              <a:gd fmla="val 16667" name="adj"/>
            </a:avLst>
          </a:prstGeom>
          <a:solidFill>
            <a:srgbClr val="7358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Departamento de Logística</a:t>
            </a:r>
            <a:endParaRPr sz="1800">
              <a:solidFill>
                <a:schemeClr val="lt1"/>
              </a:solidFill>
              <a:latin typeface="Calibri"/>
              <a:ea typeface="Calibri"/>
              <a:cs typeface="Calibri"/>
              <a:sym typeface="Calibri"/>
            </a:endParaRPr>
          </a:p>
        </p:txBody>
      </p:sp>
      <p:sp>
        <p:nvSpPr>
          <p:cNvPr id="119" name="Google Shape;119;p2"/>
          <p:cNvSpPr/>
          <p:nvPr/>
        </p:nvSpPr>
        <p:spPr>
          <a:xfrm>
            <a:off x="9776725" y="4951029"/>
            <a:ext cx="2129590" cy="974557"/>
          </a:xfrm>
          <a:prstGeom prst="roundRect">
            <a:avLst>
              <a:gd fmla="val 16667" name="adj"/>
            </a:avLst>
          </a:prstGeom>
          <a:solidFill>
            <a:srgbClr val="7358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Departamento de Finanzas</a:t>
            </a:r>
            <a:endParaRPr/>
          </a:p>
        </p:txBody>
      </p:sp>
      <p:sp>
        <p:nvSpPr>
          <p:cNvPr id="120" name="Google Shape;120;p2"/>
          <p:cNvSpPr/>
          <p:nvPr/>
        </p:nvSpPr>
        <p:spPr>
          <a:xfrm>
            <a:off x="4419539" y="901652"/>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Caracterización de acuíferos</a:t>
            </a:r>
            <a:endParaRPr sz="2000">
              <a:solidFill>
                <a:schemeClr val="lt1"/>
              </a:solidFill>
              <a:latin typeface="Calibri"/>
              <a:ea typeface="Calibri"/>
              <a:cs typeface="Calibri"/>
              <a:sym typeface="Calibri"/>
            </a:endParaRPr>
          </a:p>
        </p:txBody>
      </p:sp>
      <p:sp>
        <p:nvSpPr>
          <p:cNvPr id="121" name="Google Shape;121;p2"/>
          <p:cNvSpPr/>
          <p:nvPr/>
        </p:nvSpPr>
        <p:spPr>
          <a:xfrm>
            <a:off x="6871600" y="901652"/>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Exploración</a:t>
            </a:r>
            <a:endParaRPr/>
          </a:p>
          <a:p>
            <a:pPr indent="0" lvl="0" marL="0" marR="0" rtl="0" algn="ctr">
              <a:spcBef>
                <a:spcPts val="0"/>
              </a:spcBef>
              <a:spcAft>
                <a:spcPts val="0"/>
              </a:spcAft>
              <a:buNone/>
            </a:pPr>
            <a:r>
              <a:rPr lang="es-MX" sz="2000">
                <a:solidFill>
                  <a:schemeClr val="lt1"/>
                </a:solidFill>
                <a:latin typeface="Calibri"/>
                <a:ea typeface="Calibri"/>
                <a:cs typeface="Calibri"/>
                <a:sym typeface="Calibri"/>
              </a:rPr>
              <a:t>geofísica</a:t>
            </a:r>
            <a:endParaRPr/>
          </a:p>
        </p:txBody>
      </p:sp>
      <p:sp>
        <p:nvSpPr>
          <p:cNvPr id="122" name="Google Shape;122;p2"/>
          <p:cNvSpPr/>
          <p:nvPr/>
        </p:nvSpPr>
        <p:spPr>
          <a:xfrm>
            <a:off x="9305489" y="901652"/>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Estudios geológicos</a:t>
            </a:r>
            <a:endParaRPr sz="1800">
              <a:solidFill>
                <a:schemeClr val="lt1"/>
              </a:solidFill>
              <a:latin typeface="Calibri"/>
              <a:ea typeface="Calibri"/>
              <a:cs typeface="Calibri"/>
              <a:sym typeface="Calibri"/>
            </a:endParaRPr>
          </a:p>
        </p:txBody>
      </p:sp>
      <p:sp>
        <p:nvSpPr>
          <p:cNvPr id="123" name="Google Shape;123;p2"/>
          <p:cNvSpPr/>
          <p:nvPr/>
        </p:nvSpPr>
        <p:spPr>
          <a:xfrm rot="-5400000">
            <a:off x="6539665" y="-684298"/>
            <a:ext cx="581526" cy="10347157"/>
          </a:xfrm>
          <a:prstGeom prst="rightBrace">
            <a:avLst>
              <a:gd fmla="val 8333" name="adj1"/>
              <a:gd fmla="val 50000" name="adj2"/>
            </a:avLst>
          </a:prstGeom>
          <a:noFill/>
          <a:ln cap="flat" cmpd="sng" w="28575">
            <a:solidFill>
              <a:srgbClr val="4B9EB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2"/>
          <p:cNvSpPr/>
          <p:nvPr/>
        </p:nvSpPr>
        <p:spPr>
          <a:xfrm rot="5400000">
            <a:off x="6539664" y="-2791704"/>
            <a:ext cx="581526" cy="10347157"/>
          </a:xfrm>
          <a:prstGeom prst="rightBrace">
            <a:avLst>
              <a:gd fmla="val 8333" name="adj1"/>
              <a:gd fmla="val 50000" name="adj2"/>
            </a:avLst>
          </a:prstGeom>
          <a:noFill/>
          <a:ln cap="flat" cmpd="sng" w="28575">
            <a:solidFill>
              <a:srgbClr val="73584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C:\Users\Pablo\Downloads\B3.png" id="130" name="Google Shape;130;p3"/>
          <p:cNvPicPr preferRelativeResize="0"/>
          <p:nvPr/>
        </p:nvPicPr>
        <p:blipFill rotWithShape="1">
          <a:blip r:embed="rId3">
            <a:alphaModFix/>
          </a:blip>
          <a:srcRect b="0" l="0" r="0" t="0"/>
          <a:stretch/>
        </p:blipFill>
        <p:spPr>
          <a:xfrm>
            <a:off x="0" y="0"/>
            <a:ext cx="12240683" cy="6863749"/>
          </a:xfrm>
          <a:prstGeom prst="rect">
            <a:avLst/>
          </a:prstGeom>
          <a:noFill/>
          <a:ln>
            <a:noFill/>
          </a:ln>
        </p:spPr>
      </p:pic>
      <p:sp>
        <p:nvSpPr>
          <p:cNvPr id="131" name="Google Shape;131;p3"/>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lang="es-MX" sz="3200">
                <a:solidFill>
                  <a:srgbClr val="FFFFFF"/>
                </a:solidFill>
                <a:latin typeface="Calibri"/>
                <a:ea typeface="Calibri"/>
                <a:cs typeface="Calibri"/>
                <a:sym typeface="Calibri"/>
              </a:rPr>
              <a:t>Caso de Estudio</a:t>
            </a:r>
            <a:endParaRPr b="1" i="0" sz="3200" u="none" cap="none" strike="noStrike">
              <a:solidFill>
                <a:srgbClr val="FFFFFF"/>
              </a:solidFill>
              <a:latin typeface="Calibri"/>
              <a:ea typeface="Calibri"/>
              <a:cs typeface="Calibri"/>
              <a:sym typeface="Calibri"/>
            </a:endParaRPr>
          </a:p>
        </p:txBody>
      </p:sp>
      <p:pic>
        <p:nvPicPr>
          <p:cNvPr id="132" name="Google Shape;132;p3"/>
          <p:cNvPicPr preferRelativeResize="0"/>
          <p:nvPr/>
        </p:nvPicPr>
        <p:blipFill rotWithShape="1">
          <a:blip r:embed="rId4">
            <a:alphaModFix/>
          </a:blip>
          <a:srcRect b="6912" l="10414" r="1656" t="8986"/>
          <a:stretch/>
        </p:blipFill>
        <p:spPr>
          <a:xfrm>
            <a:off x="8289760" y="-291"/>
            <a:ext cx="3952323" cy="1939136"/>
          </a:xfrm>
          <a:prstGeom prst="rect">
            <a:avLst/>
          </a:prstGeom>
          <a:noFill/>
          <a:ln>
            <a:noFill/>
          </a:ln>
        </p:spPr>
      </p:pic>
      <p:pic>
        <p:nvPicPr>
          <p:cNvPr id="133" name="Google Shape;133;p3"/>
          <p:cNvPicPr preferRelativeResize="0"/>
          <p:nvPr/>
        </p:nvPicPr>
        <p:blipFill rotWithShape="1">
          <a:blip r:embed="rId5">
            <a:alphaModFix/>
          </a:blip>
          <a:srcRect b="0" l="0" r="0" t="0"/>
          <a:stretch/>
        </p:blipFill>
        <p:spPr>
          <a:xfrm>
            <a:off x="1390651" y="1832857"/>
            <a:ext cx="7755731" cy="5025844"/>
          </a:xfrm>
          <a:prstGeom prst="rect">
            <a:avLst/>
          </a:prstGeom>
          <a:noFill/>
          <a:ln>
            <a:noFill/>
          </a:ln>
        </p:spPr>
      </p:pic>
      <p:sp>
        <p:nvSpPr>
          <p:cNvPr id="134" name="Google Shape;134;p3"/>
          <p:cNvSpPr txBox="1"/>
          <p:nvPr/>
        </p:nvSpPr>
        <p:spPr>
          <a:xfrm>
            <a:off x="1475873" y="1058655"/>
            <a:ext cx="27735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000">
                <a:solidFill>
                  <a:schemeClr val="dk1"/>
                </a:solidFill>
                <a:latin typeface="Calibri"/>
                <a:ea typeface="Calibri"/>
                <a:cs typeface="Calibri"/>
                <a:sym typeface="Calibri"/>
              </a:rPr>
              <a:t>Contexto geológico local</a:t>
            </a:r>
            <a:endParaRPr b="1"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C:\Users\Pablo\Downloads\B3.png" id="140" name="Google Shape;140;p4"/>
          <p:cNvPicPr preferRelativeResize="0"/>
          <p:nvPr/>
        </p:nvPicPr>
        <p:blipFill rotWithShape="1">
          <a:blip r:embed="rId3">
            <a:alphaModFix/>
          </a:blip>
          <a:srcRect b="0" l="0" r="0" t="0"/>
          <a:stretch/>
        </p:blipFill>
        <p:spPr>
          <a:xfrm>
            <a:off x="0" y="0"/>
            <a:ext cx="12240683" cy="6863749"/>
          </a:xfrm>
          <a:prstGeom prst="rect">
            <a:avLst/>
          </a:prstGeom>
          <a:noFill/>
          <a:ln>
            <a:noFill/>
          </a:ln>
        </p:spPr>
      </p:pic>
      <p:sp>
        <p:nvSpPr>
          <p:cNvPr id="141" name="Google Shape;141;p4"/>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lang="es-MX" sz="3200">
                <a:solidFill>
                  <a:srgbClr val="FFFFFF"/>
                </a:solidFill>
                <a:latin typeface="Calibri"/>
                <a:ea typeface="Calibri"/>
                <a:cs typeface="Calibri"/>
                <a:sym typeface="Calibri"/>
              </a:rPr>
              <a:t>Magnetotelúrica</a:t>
            </a:r>
            <a:endParaRPr b="0" i="0" sz="3200" u="none" cap="none" strike="noStrike">
              <a:solidFill>
                <a:srgbClr val="FFFFFF"/>
              </a:solidFill>
              <a:latin typeface="Calibri"/>
              <a:ea typeface="Calibri"/>
              <a:cs typeface="Calibri"/>
              <a:sym typeface="Calibri"/>
            </a:endParaRPr>
          </a:p>
        </p:txBody>
      </p:sp>
      <p:sp>
        <p:nvSpPr>
          <p:cNvPr id="142" name="Google Shape;142;p4"/>
          <p:cNvSpPr/>
          <p:nvPr/>
        </p:nvSpPr>
        <p:spPr>
          <a:xfrm>
            <a:off x="2218136" y="957422"/>
            <a:ext cx="2129590" cy="974557"/>
          </a:xfrm>
          <a:prstGeom prst="roundRect">
            <a:avLst>
              <a:gd fmla="val 16667" name="adj"/>
            </a:avLst>
          </a:prstGeom>
          <a:solidFill>
            <a:srgbClr val="FFFFFF"/>
          </a:solidFill>
          <a:ln cap="flat" cmpd="sng" w="57150">
            <a:solidFill>
              <a:srgbClr val="4B9EB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2000">
                <a:solidFill>
                  <a:srgbClr val="4B9EBE"/>
                </a:solidFill>
                <a:latin typeface="Calibri"/>
                <a:ea typeface="Calibri"/>
                <a:cs typeface="Calibri"/>
                <a:sym typeface="Calibri"/>
              </a:rPr>
              <a:t>Adquisición</a:t>
            </a:r>
            <a:endParaRPr b="1" sz="2000">
              <a:solidFill>
                <a:srgbClr val="4B9EBE"/>
              </a:solidFill>
              <a:latin typeface="Calibri"/>
              <a:ea typeface="Calibri"/>
              <a:cs typeface="Calibri"/>
              <a:sym typeface="Calibri"/>
            </a:endParaRPr>
          </a:p>
        </p:txBody>
      </p:sp>
      <p:cxnSp>
        <p:nvCxnSpPr>
          <p:cNvPr id="143" name="Google Shape;143;p4"/>
          <p:cNvCxnSpPr/>
          <p:nvPr/>
        </p:nvCxnSpPr>
        <p:spPr>
          <a:xfrm flipH="1" rot="10800000">
            <a:off x="4347726" y="1444699"/>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144" name="Google Shape;144;p4"/>
          <p:cNvSpPr/>
          <p:nvPr/>
        </p:nvSpPr>
        <p:spPr>
          <a:xfrm>
            <a:off x="5097472" y="957422"/>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QA/QC series de tiempo</a:t>
            </a:r>
            <a:endParaRPr sz="2000">
              <a:solidFill>
                <a:schemeClr val="lt1"/>
              </a:solidFill>
              <a:latin typeface="Calibri"/>
              <a:ea typeface="Calibri"/>
              <a:cs typeface="Calibri"/>
              <a:sym typeface="Calibri"/>
            </a:endParaRPr>
          </a:p>
        </p:txBody>
      </p:sp>
      <p:cxnSp>
        <p:nvCxnSpPr>
          <p:cNvPr id="145" name="Google Shape;145;p4"/>
          <p:cNvCxnSpPr/>
          <p:nvPr/>
        </p:nvCxnSpPr>
        <p:spPr>
          <a:xfrm flipH="1" rot="10800000">
            <a:off x="7205068" y="1444699"/>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146" name="Google Shape;146;p4"/>
          <p:cNvSpPr/>
          <p:nvPr/>
        </p:nvSpPr>
        <p:spPr>
          <a:xfrm>
            <a:off x="7976808" y="957421"/>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Estimación de funciones de transferencia</a:t>
            </a:r>
            <a:endParaRPr sz="2000">
              <a:solidFill>
                <a:schemeClr val="lt1"/>
              </a:solidFill>
              <a:latin typeface="Calibri"/>
              <a:ea typeface="Calibri"/>
              <a:cs typeface="Calibri"/>
              <a:sym typeface="Calibri"/>
            </a:endParaRPr>
          </a:p>
        </p:txBody>
      </p:sp>
      <p:cxnSp>
        <p:nvCxnSpPr>
          <p:cNvPr id="147" name="Google Shape;147;p4"/>
          <p:cNvCxnSpPr/>
          <p:nvPr/>
        </p:nvCxnSpPr>
        <p:spPr>
          <a:xfrm>
            <a:off x="9041603" y="1931978"/>
            <a:ext cx="0" cy="665307"/>
          </a:xfrm>
          <a:prstGeom prst="straightConnector1">
            <a:avLst/>
          </a:prstGeom>
          <a:noFill/>
          <a:ln cap="flat" cmpd="sng" w="57150">
            <a:solidFill>
              <a:srgbClr val="73584A"/>
            </a:solidFill>
            <a:prstDash val="solid"/>
            <a:miter lim="800000"/>
            <a:headEnd len="sm" w="sm" type="none"/>
            <a:tailEnd len="med" w="med" type="triangle"/>
          </a:ln>
        </p:spPr>
      </p:cxnSp>
      <p:sp>
        <p:nvSpPr>
          <p:cNvPr id="148" name="Google Shape;148;p4"/>
          <p:cNvSpPr/>
          <p:nvPr/>
        </p:nvSpPr>
        <p:spPr>
          <a:xfrm>
            <a:off x="7954814" y="2597285"/>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QA/QC funciones de transferencia</a:t>
            </a:r>
            <a:endParaRPr sz="2000">
              <a:solidFill>
                <a:schemeClr val="lt1"/>
              </a:solidFill>
              <a:latin typeface="Calibri"/>
              <a:ea typeface="Calibri"/>
              <a:cs typeface="Calibri"/>
              <a:sym typeface="Calibri"/>
            </a:endParaRPr>
          </a:p>
        </p:txBody>
      </p:sp>
      <p:cxnSp>
        <p:nvCxnSpPr>
          <p:cNvPr id="149" name="Google Shape;149;p4"/>
          <p:cNvCxnSpPr/>
          <p:nvPr/>
        </p:nvCxnSpPr>
        <p:spPr>
          <a:xfrm flipH="1">
            <a:off x="7205068" y="3084563"/>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150" name="Google Shape;150;p4"/>
          <p:cNvSpPr/>
          <p:nvPr/>
        </p:nvSpPr>
        <p:spPr>
          <a:xfrm>
            <a:off x="5097472" y="2597569"/>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Análisis dimensional</a:t>
            </a:r>
            <a:endParaRPr sz="2000">
              <a:solidFill>
                <a:schemeClr val="lt1"/>
              </a:solidFill>
              <a:latin typeface="Calibri"/>
              <a:ea typeface="Calibri"/>
              <a:cs typeface="Calibri"/>
              <a:sym typeface="Calibri"/>
            </a:endParaRPr>
          </a:p>
        </p:txBody>
      </p:sp>
      <p:cxnSp>
        <p:nvCxnSpPr>
          <p:cNvPr id="151" name="Google Shape;151;p4"/>
          <p:cNvCxnSpPr/>
          <p:nvPr/>
        </p:nvCxnSpPr>
        <p:spPr>
          <a:xfrm flipH="1">
            <a:off x="4349871" y="3084562"/>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152" name="Google Shape;152;p4"/>
          <p:cNvSpPr/>
          <p:nvPr/>
        </p:nvSpPr>
        <p:spPr>
          <a:xfrm>
            <a:off x="2218136" y="2597284"/>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Modelamiento</a:t>
            </a:r>
            <a:endParaRPr sz="2000">
              <a:solidFill>
                <a:schemeClr val="lt1"/>
              </a:solidFill>
              <a:latin typeface="Calibri"/>
              <a:ea typeface="Calibri"/>
              <a:cs typeface="Calibri"/>
              <a:sym typeface="Calibri"/>
            </a:endParaRPr>
          </a:p>
        </p:txBody>
      </p:sp>
      <p:cxnSp>
        <p:nvCxnSpPr>
          <p:cNvPr id="153" name="Google Shape;153;p4"/>
          <p:cNvCxnSpPr/>
          <p:nvPr/>
        </p:nvCxnSpPr>
        <p:spPr>
          <a:xfrm>
            <a:off x="3264840" y="3571841"/>
            <a:ext cx="0" cy="665307"/>
          </a:xfrm>
          <a:prstGeom prst="straightConnector1">
            <a:avLst/>
          </a:prstGeom>
          <a:noFill/>
          <a:ln cap="flat" cmpd="sng" w="57150">
            <a:solidFill>
              <a:srgbClr val="73584A"/>
            </a:solidFill>
            <a:prstDash val="solid"/>
            <a:miter lim="800000"/>
            <a:headEnd len="sm" w="sm" type="none"/>
            <a:tailEnd len="med" w="med" type="triangle"/>
          </a:ln>
        </p:spPr>
      </p:cxnSp>
      <p:sp>
        <p:nvSpPr>
          <p:cNvPr id="154" name="Google Shape;154;p4"/>
          <p:cNvSpPr/>
          <p:nvPr/>
        </p:nvSpPr>
        <p:spPr>
          <a:xfrm>
            <a:off x="2200045" y="4237146"/>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Análisis de errores</a:t>
            </a:r>
            <a:endParaRPr sz="2000">
              <a:solidFill>
                <a:schemeClr val="lt1"/>
              </a:solidFill>
              <a:latin typeface="Calibri"/>
              <a:ea typeface="Calibri"/>
              <a:cs typeface="Calibri"/>
              <a:sym typeface="Calibri"/>
            </a:endParaRPr>
          </a:p>
        </p:txBody>
      </p:sp>
      <p:cxnSp>
        <p:nvCxnSpPr>
          <p:cNvPr id="155" name="Google Shape;155;p4"/>
          <p:cNvCxnSpPr/>
          <p:nvPr/>
        </p:nvCxnSpPr>
        <p:spPr>
          <a:xfrm flipH="1" rot="10800000">
            <a:off x="4329635" y="4724424"/>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156" name="Google Shape;156;p4"/>
          <p:cNvSpPr/>
          <p:nvPr/>
        </p:nvSpPr>
        <p:spPr>
          <a:xfrm>
            <a:off x="5097472" y="4237145"/>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Análisis de sensibilidad</a:t>
            </a:r>
            <a:endParaRPr sz="2000">
              <a:solidFill>
                <a:schemeClr val="lt1"/>
              </a:solidFill>
              <a:latin typeface="Calibri"/>
              <a:ea typeface="Calibri"/>
              <a:cs typeface="Calibri"/>
              <a:sym typeface="Calibri"/>
            </a:endParaRPr>
          </a:p>
        </p:txBody>
      </p:sp>
      <p:cxnSp>
        <p:nvCxnSpPr>
          <p:cNvPr id="157" name="Google Shape;157;p4"/>
          <p:cNvCxnSpPr/>
          <p:nvPr/>
        </p:nvCxnSpPr>
        <p:spPr>
          <a:xfrm flipH="1" rot="10800000">
            <a:off x="7205068" y="4724423"/>
            <a:ext cx="749746" cy="1"/>
          </a:xfrm>
          <a:prstGeom prst="straightConnector1">
            <a:avLst/>
          </a:prstGeom>
          <a:noFill/>
          <a:ln cap="flat" cmpd="sng" w="57150">
            <a:solidFill>
              <a:srgbClr val="73584A"/>
            </a:solidFill>
            <a:prstDash val="solid"/>
            <a:miter lim="800000"/>
            <a:headEnd len="sm" w="sm" type="none"/>
            <a:tailEnd len="med" w="med" type="triangle"/>
          </a:ln>
        </p:spPr>
      </p:cxnSp>
      <p:sp>
        <p:nvSpPr>
          <p:cNvPr id="158" name="Google Shape;158;p4"/>
          <p:cNvSpPr/>
          <p:nvPr/>
        </p:nvSpPr>
        <p:spPr>
          <a:xfrm>
            <a:off x="7976808" y="4237145"/>
            <a:ext cx="2129590" cy="974557"/>
          </a:xfrm>
          <a:prstGeom prst="roundRect">
            <a:avLst>
              <a:gd fmla="val 16667" name="adj"/>
            </a:avLst>
          </a:prstGeom>
          <a:solidFill>
            <a:srgbClr val="4B9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Calibri"/>
                <a:ea typeface="Calibri"/>
                <a:cs typeface="Calibri"/>
                <a:sym typeface="Calibri"/>
              </a:rPr>
              <a:t>Interpretación</a:t>
            </a:r>
            <a:endParaRPr sz="20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5"/>
          <p:cNvPicPr preferRelativeResize="0"/>
          <p:nvPr/>
        </p:nvPicPr>
        <p:blipFill rotWithShape="1">
          <a:blip r:embed="rId3">
            <a:alphaModFix/>
          </a:blip>
          <a:srcRect b="0" l="-1" r="116" t="45438"/>
          <a:stretch/>
        </p:blipFill>
        <p:spPr>
          <a:xfrm>
            <a:off x="-2381" y="3138055"/>
            <a:ext cx="12194381" cy="3765188"/>
          </a:xfrm>
          <a:prstGeom prst="rect">
            <a:avLst/>
          </a:prstGeom>
          <a:noFill/>
          <a:ln>
            <a:noFill/>
          </a:ln>
        </p:spPr>
      </p:pic>
      <p:sp>
        <p:nvSpPr>
          <p:cNvPr id="165" name="Google Shape;165;p5"/>
          <p:cNvSpPr txBox="1"/>
          <p:nvPr/>
        </p:nvSpPr>
        <p:spPr>
          <a:xfrm>
            <a:off x="6560343" y="4762500"/>
            <a:ext cx="143351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000">
                <a:solidFill>
                  <a:schemeClr val="dk1"/>
                </a:solidFill>
                <a:latin typeface="Calibri"/>
                <a:ea typeface="Calibri"/>
                <a:cs typeface="Calibri"/>
                <a:sym typeface="Calibri"/>
              </a:rPr>
              <a:t>Consola de adquisición</a:t>
            </a:r>
            <a:endParaRPr/>
          </a:p>
        </p:txBody>
      </p:sp>
      <p:sp>
        <p:nvSpPr>
          <p:cNvPr id="166" name="Google Shape;166;p5"/>
          <p:cNvSpPr txBox="1"/>
          <p:nvPr/>
        </p:nvSpPr>
        <p:spPr>
          <a:xfrm>
            <a:off x="2071687" y="3679031"/>
            <a:ext cx="143351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000">
                <a:solidFill>
                  <a:schemeClr val="dk1"/>
                </a:solidFill>
                <a:latin typeface="Calibri"/>
                <a:ea typeface="Calibri"/>
                <a:cs typeface="Calibri"/>
                <a:sym typeface="Calibri"/>
              </a:rPr>
              <a:t>Sensor magnético</a:t>
            </a:r>
            <a:endParaRPr b="1" sz="2000">
              <a:solidFill>
                <a:schemeClr val="dk1"/>
              </a:solidFill>
              <a:latin typeface="Calibri"/>
              <a:ea typeface="Calibri"/>
              <a:cs typeface="Calibri"/>
              <a:sym typeface="Calibri"/>
            </a:endParaRPr>
          </a:p>
        </p:txBody>
      </p:sp>
      <p:sp>
        <p:nvSpPr>
          <p:cNvPr id="167" name="Google Shape;167;p5"/>
          <p:cNvSpPr txBox="1"/>
          <p:nvPr/>
        </p:nvSpPr>
        <p:spPr>
          <a:xfrm>
            <a:off x="5774531" y="3679031"/>
            <a:ext cx="143351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000">
                <a:solidFill>
                  <a:schemeClr val="dk1"/>
                </a:solidFill>
                <a:latin typeface="Calibri"/>
                <a:ea typeface="Calibri"/>
                <a:cs typeface="Calibri"/>
                <a:sym typeface="Calibri"/>
              </a:rPr>
              <a:t>Sensor eléctrico</a:t>
            </a:r>
            <a:endParaRPr b="1" sz="2000">
              <a:solidFill>
                <a:schemeClr val="dk1"/>
              </a:solidFill>
              <a:latin typeface="Calibri"/>
              <a:ea typeface="Calibri"/>
              <a:cs typeface="Calibri"/>
              <a:sym typeface="Calibri"/>
            </a:endParaRPr>
          </a:p>
        </p:txBody>
      </p:sp>
      <p:pic>
        <p:nvPicPr>
          <p:cNvPr id="168" name="Google Shape;168;p5"/>
          <p:cNvPicPr preferRelativeResize="0"/>
          <p:nvPr/>
        </p:nvPicPr>
        <p:blipFill rotWithShape="1">
          <a:blip r:embed="rId4">
            <a:alphaModFix/>
          </a:blip>
          <a:srcRect b="0" l="0" r="0" t="0"/>
          <a:stretch/>
        </p:blipFill>
        <p:spPr>
          <a:xfrm>
            <a:off x="159974" y="0"/>
            <a:ext cx="4276944" cy="3011561"/>
          </a:xfrm>
          <a:prstGeom prst="rect">
            <a:avLst/>
          </a:prstGeom>
          <a:noFill/>
          <a:ln>
            <a:noFill/>
          </a:ln>
        </p:spPr>
      </p:pic>
      <p:sp>
        <p:nvSpPr>
          <p:cNvPr id="169" name="Google Shape;169;p5"/>
          <p:cNvSpPr txBox="1"/>
          <p:nvPr/>
        </p:nvSpPr>
        <p:spPr>
          <a:xfrm>
            <a:off x="4546048" y="1794084"/>
            <a:ext cx="1747594" cy="298287"/>
          </a:xfrm>
          <a:prstGeom prst="rect">
            <a:avLst/>
          </a:prstGeom>
          <a:blipFill rotWithShape="1">
            <a:blip r:embed="rId5">
              <a:alphaModFix/>
            </a:blip>
            <a:stretch>
              <a:fillRect b="-18365" l="-2447" r="-69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latin typeface="Calibri"/>
                <a:ea typeface="Calibri"/>
                <a:cs typeface="Calibri"/>
                <a:sym typeface="Calibri"/>
              </a:rPr>
              <a:t> </a:t>
            </a:r>
            <a:endParaRPr/>
          </a:p>
        </p:txBody>
      </p:sp>
      <p:sp>
        <p:nvSpPr>
          <p:cNvPr id="170" name="Google Shape;170;p5"/>
          <p:cNvSpPr txBox="1"/>
          <p:nvPr/>
        </p:nvSpPr>
        <p:spPr>
          <a:xfrm>
            <a:off x="4465787" y="557482"/>
            <a:ext cx="3113032" cy="616387"/>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latin typeface="Calibri"/>
                <a:ea typeface="Calibri"/>
                <a:cs typeface="Calibri"/>
                <a:sym typeface="Calibri"/>
              </a:rPr>
              <a:t> </a:t>
            </a:r>
            <a:endParaRPr/>
          </a:p>
        </p:txBody>
      </p:sp>
      <p:sp>
        <p:nvSpPr>
          <p:cNvPr id="171" name="Google Shape;171;p5"/>
          <p:cNvSpPr txBox="1"/>
          <p:nvPr/>
        </p:nvSpPr>
        <p:spPr>
          <a:xfrm>
            <a:off x="9077819" y="385375"/>
            <a:ext cx="2954207" cy="390748"/>
          </a:xfrm>
          <a:prstGeom prst="rect">
            <a:avLst/>
          </a:prstGeom>
          <a:blipFill rotWithShape="1">
            <a:blip r:embed="rId7">
              <a:alphaModFix/>
            </a:blip>
            <a:stretch>
              <a:fillRect b="-20310" l="0" r="-1442" t="-624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latin typeface="Calibri"/>
                <a:ea typeface="Calibri"/>
                <a:cs typeface="Calibri"/>
                <a:sym typeface="Calibri"/>
              </a:rPr>
              <a:t> </a:t>
            </a:r>
            <a:endParaRPr/>
          </a:p>
        </p:txBody>
      </p:sp>
      <p:sp>
        <p:nvSpPr>
          <p:cNvPr id="172" name="Google Shape;172;p5"/>
          <p:cNvSpPr txBox="1"/>
          <p:nvPr/>
        </p:nvSpPr>
        <p:spPr>
          <a:xfrm>
            <a:off x="9077819" y="975642"/>
            <a:ext cx="1074653" cy="369332"/>
          </a:xfrm>
          <a:prstGeom prst="rect">
            <a:avLst/>
          </a:prstGeom>
          <a:blipFill rotWithShape="1">
            <a:blip r:embed="rId8">
              <a:alphaModFix/>
            </a:blip>
            <a:stretch>
              <a:fillRect b="-24589" l="-1133" r="-4544" t="-819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latin typeface="Calibri"/>
                <a:ea typeface="Calibri"/>
                <a:cs typeface="Calibri"/>
                <a:sym typeface="Calibri"/>
              </a:rPr>
              <a:t> </a:t>
            </a:r>
            <a:endParaRPr/>
          </a:p>
        </p:txBody>
      </p:sp>
      <p:cxnSp>
        <p:nvCxnSpPr>
          <p:cNvPr id="173" name="Google Shape;173;p5"/>
          <p:cNvCxnSpPr>
            <a:stCxn id="170" idx="3"/>
            <a:endCxn id="172" idx="1"/>
          </p:cNvCxnSpPr>
          <p:nvPr/>
        </p:nvCxnSpPr>
        <p:spPr>
          <a:xfrm>
            <a:off x="7578819" y="865675"/>
            <a:ext cx="1499100" cy="294600"/>
          </a:xfrm>
          <a:prstGeom prst="bentConnector3">
            <a:avLst>
              <a:gd fmla="val 50000" name="adj1"/>
            </a:avLst>
          </a:prstGeom>
          <a:noFill/>
          <a:ln cap="flat" cmpd="sng" w="38100">
            <a:solidFill>
              <a:srgbClr val="73584A"/>
            </a:solidFill>
            <a:prstDash val="solid"/>
            <a:miter lim="800000"/>
            <a:headEnd len="sm" w="sm" type="none"/>
            <a:tailEnd len="med" w="med" type="triangle"/>
          </a:ln>
        </p:spPr>
      </p:cxnSp>
      <p:cxnSp>
        <p:nvCxnSpPr>
          <p:cNvPr id="174" name="Google Shape;174;p5"/>
          <p:cNvCxnSpPr/>
          <p:nvPr/>
        </p:nvCxnSpPr>
        <p:spPr>
          <a:xfrm flipH="1" rot="10800000">
            <a:off x="7578819" y="569043"/>
            <a:ext cx="1499100" cy="285000"/>
          </a:xfrm>
          <a:prstGeom prst="bentConnector3">
            <a:avLst>
              <a:gd fmla="val 50000" name="adj1"/>
            </a:avLst>
          </a:prstGeom>
          <a:noFill/>
          <a:ln cap="flat" cmpd="sng" w="38100">
            <a:solidFill>
              <a:srgbClr val="73584A"/>
            </a:solidFill>
            <a:prstDash val="solid"/>
            <a:miter lim="800000"/>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6"/>
          <p:cNvPicPr preferRelativeResize="0"/>
          <p:nvPr/>
        </p:nvPicPr>
        <p:blipFill rotWithShape="1">
          <a:blip r:embed="rId3">
            <a:alphaModFix/>
          </a:blip>
          <a:srcRect b="0" l="0" r="0" t="0"/>
          <a:stretch/>
        </p:blipFill>
        <p:spPr>
          <a:xfrm>
            <a:off x="6830590" y="0"/>
            <a:ext cx="3157921" cy="3166082"/>
          </a:xfrm>
          <a:prstGeom prst="rect">
            <a:avLst/>
          </a:prstGeom>
          <a:noFill/>
          <a:ln>
            <a:noFill/>
          </a:ln>
        </p:spPr>
      </p:pic>
      <p:pic>
        <p:nvPicPr>
          <p:cNvPr id="181" name="Google Shape;181;p6"/>
          <p:cNvPicPr preferRelativeResize="0"/>
          <p:nvPr/>
        </p:nvPicPr>
        <p:blipFill rotWithShape="1">
          <a:blip r:embed="rId4">
            <a:alphaModFix/>
          </a:blip>
          <a:srcRect b="0" l="20" r="19" t="45071"/>
          <a:stretch/>
        </p:blipFill>
        <p:spPr>
          <a:xfrm>
            <a:off x="-1" y="3132891"/>
            <a:ext cx="12192001" cy="3764291"/>
          </a:xfrm>
          <a:prstGeom prst="rect">
            <a:avLst/>
          </a:prstGeom>
          <a:noFill/>
          <a:ln>
            <a:noFill/>
          </a:ln>
        </p:spPr>
      </p:pic>
      <p:sp>
        <p:nvSpPr>
          <p:cNvPr id="182" name="Google Shape;182;p6"/>
          <p:cNvSpPr txBox="1"/>
          <p:nvPr/>
        </p:nvSpPr>
        <p:spPr>
          <a:xfrm>
            <a:off x="7239000" y="4786312"/>
            <a:ext cx="104060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000">
                <a:solidFill>
                  <a:schemeClr val="dk1"/>
                </a:solidFill>
                <a:latin typeface="Calibri"/>
                <a:ea typeface="Calibri"/>
                <a:cs typeface="Calibri"/>
                <a:sym typeface="Calibri"/>
              </a:rPr>
              <a:t>Loop Tx</a:t>
            </a:r>
            <a:endParaRPr b="1" sz="2000">
              <a:solidFill>
                <a:schemeClr val="dk1"/>
              </a:solidFill>
              <a:latin typeface="Calibri"/>
              <a:ea typeface="Calibri"/>
              <a:cs typeface="Calibri"/>
              <a:sym typeface="Calibri"/>
            </a:endParaRPr>
          </a:p>
        </p:txBody>
      </p:sp>
      <p:sp>
        <p:nvSpPr>
          <p:cNvPr id="183" name="Google Shape;183;p6"/>
          <p:cNvSpPr txBox="1"/>
          <p:nvPr/>
        </p:nvSpPr>
        <p:spPr>
          <a:xfrm>
            <a:off x="6584156" y="3810000"/>
            <a:ext cx="107632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000">
                <a:solidFill>
                  <a:schemeClr val="dk1"/>
                </a:solidFill>
                <a:latin typeface="Calibri"/>
                <a:ea typeface="Calibri"/>
                <a:cs typeface="Calibri"/>
                <a:sym typeface="Calibri"/>
              </a:rPr>
              <a:t>Loop Rx</a:t>
            </a:r>
            <a:endParaRPr b="1" sz="2000">
              <a:solidFill>
                <a:schemeClr val="dk1"/>
              </a:solidFill>
              <a:latin typeface="Calibri"/>
              <a:ea typeface="Calibri"/>
              <a:cs typeface="Calibri"/>
              <a:sym typeface="Calibri"/>
            </a:endParaRPr>
          </a:p>
        </p:txBody>
      </p:sp>
      <p:sp>
        <p:nvSpPr>
          <p:cNvPr id="184" name="Google Shape;184;p6"/>
          <p:cNvSpPr txBox="1"/>
          <p:nvPr/>
        </p:nvSpPr>
        <p:spPr>
          <a:xfrm>
            <a:off x="130968" y="4107656"/>
            <a:ext cx="143351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000">
                <a:solidFill>
                  <a:schemeClr val="dk1"/>
                </a:solidFill>
                <a:latin typeface="Calibri"/>
                <a:ea typeface="Calibri"/>
                <a:cs typeface="Calibri"/>
                <a:sym typeface="Calibri"/>
              </a:rPr>
              <a:t>Consola de adquisición</a:t>
            </a:r>
            <a:endParaRPr/>
          </a:p>
        </p:txBody>
      </p:sp>
      <p:pic>
        <p:nvPicPr>
          <p:cNvPr id="185" name="Google Shape;185;p6"/>
          <p:cNvPicPr preferRelativeResize="0"/>
          <p:nvPr/>
        </p:nvPicPr>
        <p:blipFill rotWithShape="1">
          <a:blip r:embed="rId5">
            <a:alphaModFix/>
          </a:blip>
          <a:srcRect b="0" l="0" r="0" t="0"/>
          <a:stretch/>
        </p:blipFill>
        <p:spPr>
          <a:xfrm>
            <a:off x="-1" y="0"/>
            <a:ext cx="6925489" cy="2556689"/>
          </a:xfrm>
          <a:prstGeom prst="rect">
            <a:avLst/>
          </a:prstGeom>
          <a:noFill/>
          <a:ln>
            <a:noFill/>
          </a:ln>
        </p:spPr>
      </p:pic>
      <p:sp>
        <p:nvSpPr>
          <p:cNvPr id="186" name="Google Shape;186;p6"/>
          <p:cNvSpPr txBox="1"/>
          <p:nvPr/>
        </p:nvSpPr>
        <p:spPr>
          <a:xfrm>
            <a:off x="380784" y="2420796"/>
            <a:ext cx="634213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400">
                <a:solidFill>
                  <a:schemeClr val="dk1"/>
                </a:solidFill>
                <a:latin typeface="Calibri"/>
                <a:ea typeface="Calibri"/>
                <a:cs typeface="Calibri"/>
                <a:sym typeface="Calibri"/>
              </a:rPr>
              <a:t>Representación gráfica método Transiente Electromagnético. Modificado de Dentith &amp; Mudge (2014).</a:t>
            </a:r>
            <a:endParaRPr/>
          </a:p>
        </p:txBody>
      </p:sp>
      <p:pic>
        <p:nvPicPr>
          <p:cNvPr id="187" name="Google Shape;187;p6"/>
          <p:cNvPicPr preferRelativeResize="0"/>
          <p:nvPr/>
        </p:nvPicPr>
        <p:blipFill rotWithShape="1">
          <a:blip r:embed="rId6">
            <a:alphaModFix/>
          </a:blip>
          <a:srcRect b="0" l="0" r="0" t="0"/>
          <a:stretch/>
        </p:blipFill>
        <p:spPr>
          <a:xfrm>
            <a:off x="9829595" y="850940"/>
            <a:ext cx="2362405" cy="15698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C:\Users\Pablo\Downloads\B3.png" id="192" name="Google Shape;192;p7"/>
          <p:cNvPicPr preferRelativeResize="0"/>
          <p:nvPr/>
        </p:nvPicPr>
        <p:blipFill rotWithShape="1">
          <a:blip r:embed="rId3">
            <a:alphaModFix/>
          </a:blip>
          <a:srcRect b="0" l="0" r="0" t="0"/>
          <a:stretch/>
        </p:blipFill>
        <p:spPr>
          <a:xfrm>
            <a:off x="0" y="0"/>
            <a:ext cx="12240683" cy="6863749"/>
          </a:xfrm>
          <a:prstGeom prst="rect">
            <a:avLst/>
          </a:prstGeom>
          <a:noFill/>
          <a:ln>
            <a:noFill/>
          </a:ln>
        </p:spPr>
      </p:pic>
      <p:sp>
        <p:nvSpPr>
          <p:cNvPr id="193" name="Google Shape;193;p7"/>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lang="es-MX" sz="3200">
                <a:solidFill>
                  <a:srgbClr val="FFFFFF"/>
                </a:solidFill>
                <a:latin typeface="Calibri"/>
                <a:ea typeface="Calibri"/>
                <a:cs typeface="Calibri"/>
                <a:sym typeface="Calibri"/>
              </a:rPr>
              <a:t>Magnetotelúrica</a:t>
            </a:r>
            <a:endParaRPr b="0" i="0" sz="3200" u="none" cap="none" strike="noStrike">
              <a:solidFill>
                <a:srgbClr val="FFFFFF"/>
              </a:solidFill>
              <a:latin typeface="Calibri"/>
              <a:ea typeface="Calibri"/>
              <a:cs typeface="Calibri"/>
              <a:sym typeface="Calibri"/>
            </a:endParaRPr>
          </a:p>
        </p:txBody>
      </p:sp>
      <p:pic>
        <p:nvPicPr>
          <p:cNvPr id="194" name="Google Shape;194;p7"/>
          <p:cNvPicPr preferRelativeResize="0"/>
          <p:nvPr/>
        </p:nvPicPr>
        <p:blipFill rotWithShape="1">
          <a:blip r:embed="rId4">
            <a:alphaModFix/>
          </a:blip>
          <a:srcRect b="0" l="0" r="0" t="0"/>
          <a:stretch/>
        </p:blipFill>
        <p:spPr>
          <a:xfrm>
            <a:off x="2532018" y="3094977"/>
            <a:ext cx="1789366" cy="1422400"/>
          </a:xfrm>
          <a:prstGeom prst="rect">
            <a:avLst/>
          </a:prstGeom>
          <a:noFill/>
          <a:ln>
            <a:noFill/>
          </a:ln>
        </p:spPr>
      </p:pic>
      <p:pic>
        <p:nvPicPr>
          <p:cNvPr id="195" name="Google Shape;195;p7"/>
          <p:cNvPicPr preferRelativeResize="0"/>
          <p:nvPr/>
        </p:nvPicPr>
        <p:blipFill rotWithShape="1">
          <a:blip r:embed="rId5">
            <a:alphaModFix/>
          </a:blip>
          <a:srcRect b="0" l="0" r="0" t="0"/>
          <a:stretch/>
        </p:blipFill>
        <p:spPr>
          <a:xfrm>
            <a:off x="8290524" y="3131834"/>
            <a:ext cx="1253530" cy="1497092"/>
          </a:xfrm>
          <a:prstGeom prst="rect">
            <a:avLst/>
          </a:prstGeom>
          <a:noFill/>
          <a:ln>
            <a:noFill/>
          </a:ln>
        </p:spPr>
      </p:pic>
      <p:pic>
        <p:nvPicPr>
          <p:cNvPr id="196" name="Google Shape;196;p7"/>
          <p:cNvPicPr preferRelativeResize="0"/>
          <p:nvPr/>
        </p:nvPicPr>
        <p:blipFill rotWithShape="1">
          <a:blip r:embed="rId6">
            <a:alphaModFix/>
          </a:blip>
          <a:srcRect b="0" l="0" r="0" t="0"/>
          <a:stretch/>
        </p:blipFill>
        <p:spPr>
          <a:xfrm>
            <a:off x="5032642" y="3131834"/>
            <a:ext cx="2257005" cy="1633487"/>
          </a:xfrm>
          <a:prstGeom prst="rect">
            <a:avLst/>
          </a:prstGeom>
          <a:noFill/>
          <a:ln>
            <a:noFill/>
          </a:ln>
        </p:spPr>
      </p:pic>
      <p:sp>
        <p:nvSpPr>
          <p:cNvPr id="197" name="Google Shape;197;p7"/>
          <p:cNvSpPr txBox="1"/>
          <p:nvPr/>
        </p:nvSpPr>
        <p:spPr>
          <a:xfrm>
            <a:off x="1490719" y="5055270"/>
            <a:ext cx="8632826" cy="463653"/>
          </a:xfrm>
          <a:prstGeom prst="rect">
            <a:avLst/>
          </a:prstGeom>
          <a:noFill/>
          <a:ln>
            <a:noFill/>
          </a:ln>
        </p:spPr>
        <p:txBody>
          <a:bodyPr anchorCtr="0" anchor="t" bIns="0" lIns="0" spcFirstLastPara="1" rIns="0" wrap="square" tIns="12700">
            <a:spAutoFit/>
          </a:bodyPr>
          <a:lstStyle/>
          <a:p>
            <a:pPr indent="-1184275" lvl="0" marL="1196340" marR="5080" rtl="0" algn="l">
              <a:lnSpc>
                <a:spcPct val="106900"/>
              </a:lnSpc>
              <a:spcBef>
                <a:spcPts val="0"/>
              </a:spcBef>
              <a:spcAft>
                <a:spcPts val="0"/>
              </a:spcAft>
              <a:buNone/>
            </a:pPr>
            <a:r>
              <a:rPr lang="es-MX" sz="1400">
                <a:solidFill>
                  <a:srgbClr val="2C2C2C"/>
                </a:solidFill>
                <a:latin typeface="Corbel"/>
                <a:ea typeface="Corbel"/>
                <a:cs typeface="Corbel"/>
                <a:sym typeface="Corbel"/>
              </a:rPr>
              <a:t>Representación gráfica de las elipses del Tensor de Fase, indicando casos de dimensionalidad 1D, 2D y 3D de la  Tierra. Los distintos colores representan distintos valores de Resistividad Eléctrica</a:t>
            </a:r>
            <a:endParaRPr sz="1400">
              <a:solidFill>
                <a:schemeClr val="dk1"/>
              </a:solidFill>
              <a:latin typeface="Corbel"/>
              <a:ea typeface="Corbel"/>
              <a:cs typeface="Corbel"/>
              <a:sym typeface="Corbel"/>
            </a:endParaRPr>
          </a:p>
        </p:txBody>
      </p:sp>
      <p:pic>
        <p:nvPicPr>
          <p:cNvPr id="198" name="Google Shape;198;p7"/>
          <p:cNvPicPr preferRelativeResize="0"/>
          <p:nvPr/>
        </p:nvPicPr>
        <p:blipFill rotWithShape="1">
          <a:blip r:embed="rId7">
            <a:alphaModFix/>
          </a:blip>
          <a:srcRect b="0" l="0" r="0" t="0"/>
          <a:stretch/>
        </p:blipFill>
        <p:spPr>
          <a:xfrm>
            <a:off x="2254358" y="973258"/>
            <a:ext cx="2344687" cy="1903027"/>
          </a:xfrm>
          <a:prstGeom prst="rect">
            <a:avLst/>
          </a:prstGeom>
          <a:noFill/>
          <a:ln>
            <a:noFill/>
          </a:ln>
        </p:spPr>
      </p:pic>
      <p:pic>
        <p:nvPicPr>
          <p:cNvPr id="199" name="Google Shape;199;p7"/>
          <p:cNvPicPr preferRelativeResize="0"/>
          <p:nvPr/>
        </p:nvPicPr>
        <p:blipFill rotWithShape="1">
          <a:blip r:embed="rId8">
            <a:alphaModFix/>
          </a:blip>
          <a:srcRect b="0" l="0" r="0" t="0"/>
          <a:stretch/>
        </p:blipFill>
        <p:spPr>
          <a:xfrm>
            <a:off x="5403019" y="1024289"/>
            <a:ext cx="1789366" cy="1802356"/>
          </a:xfrm>
          <a:prstGeom prst="rect">
            <a:avLst/>
          </a:prstGeom>
          <a:noFill/>
          <a:ln>
            <a:noFill/>
          </a:ln>
        </p:spPr>
      </p:pic>
      <p:pic>
        <p:nvPicPr>
          <p:cNvPr id="200" name="Google Shape;200;p7"/>
          <p:cNvPicPr preferRelativeResize="0"/>
          <p:nvPr/>
        </p:nvPicPr>
        <p:blipFill rotWithShape="1">
          <a:blip r:embed="rId9">
            <a:alphaModFix/>
          </a:blip>
          <a:srcRect b="0" l="0" r="0" t="0"/>
          <a:stretch/>
        </p:blipFill>
        <p:spPr>
          <a:xfrm>
            <a:off x="7904073" y="1024289"/>
            <a:ext cx="2026432" cy="2000452"/>
          </a:xfrm>
          <a:prstGeom prst="rect">
            <a:avLst/>
          </a:prstGeom>
          <a:noFill/>
          <a:ln>
            <a:noFill/>
          </a:ln>
        </p:spPr>
      </p:pic>
      <p:sp>
        <p:nvSpPr>
          <p:cNvPr id="201" name="Google Shape;201;p7"/>
          <p:cNvSpPr txBox="1"/>
          <p:nvPr/>
        </p:nvSpPr>
        <p:spPr>
          <a:xfrm>
            <a:off x="1537569" y="317352"/>
            <a:ext cx="6996831" cy="338554"/>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1" lang="es-MX" sz="1600">
                <a:solidFill>
                  <a:schemeClr val="dk1"/>
                </a:solidFill>
                <a:latin typeface="Calibri"/>
                <a:ea typeface="Calibri"/>
                <a:cs typeface="Calibri"/>
                <a:sym typeface="Calibri"/>
              </a:rPr>
              <a:t>Parámetros del tensor de impedancias y análisis dimensional </a:t>
            </a:r>
            <a:endParaRPr sz="1600">
              <a:solidFill>
                <a:schemeClr val="dk1"/>
              </a:solidFill>
              <a:latin typeface="Calibri"/>
              <a:ea typeface="Calibri"/>
              <a:cs typeface="Calibri"/>
              <a:sym typeface="Calibri"/>
            </a:endParaRPr>
          </a:p>
        </p:txBody>
      </p:sp>
      <p:sp>
        <p:nvSpPr>
          <p:cNvPr id="202" name="Google Shape;202;p7"/>
          <p:cNvSpPr/>
          <p:nvPr/>
        </p:nvSpPr>
        <p:spPr>
          <a:xfrm>
            <a:off x="9856686" y="168627"/>
            <a:ext cx="2129590" cy="974557"/>
          </a:xfrm>
          <a:prstGeom prst="roundRect">
            <a:avLst>
              <a:gd fmla="val 16667" name="adj"/>
            </a:avLst>
          </a:prstGeom>
          <a:solidFill>
            <a:srgbClr val="FFFFFF"/>
          </a:solidFill>
          <a:ln cap="flat" cmpd="sng" w="57150">
            <a:solidFill>
              <a:srgbClr val="4B9EB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2000">
                <a:solidFill>
                  <a:srgbClr val="4B9EBE"/>
                </a:solidFill>
                <a:latin typeface="Calibri"/>
                <a:ea typeface="Calibri"/>
                <a:cs typeface="Calibri"/>
                <a:sym typeface="Calibri"/>
              </a:rPr>
              <a:t>Análisis dimensional</a:t>
            </a:r>
            <a:endParaRPr b="1" sz="2000">
              <a:solidFill>
                <a:srgbClr val="4B9EBE"/>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C:\Users\Pablo\Downloads\B3.png" id="207" name="Google Shape;207;p8"/>
          <p:cNvPicPr preferRelativeResize="0"/>
          <p:nvPr/>
        </p:nvPicPr>
        <p:blipFill rotWithShape="1">
          <a:blip r:embed="rId3">
            <a:alphaModFix/>
          </a:blip>
          <a:srcRect b="0" l="0" r="0" t="0"/>
          <a:stretch/>
        </p:blipFill>
        <p:spPr>
          <a:xfrm>
            <a:off x="0" y="3506"/>
            <a:ext cx="12240683" cy="6863749"/>
          </a:xfrm>
          <a:prstGeom prst="rect">
            <a:avLst/>
          </a:prstGeom>
          <a:noFill/>
          <a:ln>
            <a:noFill/>
          </a:ln>
        </p:spPr>
      </p:pic>
      <p:sp>
        <p:nvSpPr>
          <p:cNvPr id="208" name="Google Shape;208;p8"/>
          <p:cNvSpPr txBox="1"/>
          <p:nvPr/>
        </p:nvSpPr>
        <p:spPr>
          <a:xfrm rot="-5400000">
            <a:off x="-2820530" y="3136613"/>
            <a:ext cx="68580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s-MX" sz="3200" u="none" cap="none" strike="noStrike">
                <a:solidFill>
                  <a:srgbClr val="FFFFFF"/>
                </a:solidFill>
                <a:latin typeface="Calibri"/>
                <a:ea typeface="Calibri"/>
                <a:cs typeface="Calibri"/>
                <a:sym typeface="Calibri"/>
              </a:rPr>
              <a:t>Magnetotelúrica</a:t>
            </a:r>
            <a:endParaRPr b="1" i="0" sz="3200" u="none" cap="none" strike="noStrike">
              <a:solidFill>
                <a:srgbClr val="FFFFFF"/>
              </a:solidFill>
              <a:latin typeface="Calibri"/>
              <a:ea typeface="Calibri"/>
              <a:cs typeface="Calibri"/>
              <a:sym typeface="Calibri"/>
            </a:endParaRPr>
          </a:p>
        </p:txBody>
      </p:sp>
      <p:pic>
        <p:nvPicPr>
          <p:cNvPr id="209" name="Google Shape;209;p8"/>
          <p:cNvPicPr preferRelativeResize="0"/>
          <p:nvPr/>
        </p:nvPicPr>
        <p:blipFill rotWithShape="1">
          <a:blip r:embed="rId4">
            <a:alphaModFix/>
          </a:blip>
          <a:srcRect b="0" l="0" r="21571" t="0"/>
          <a:stretch/>
        </p:blipFill>
        <p:spPr>
          <a:xfrm>
            <a:off x="1478481" y="832542"/>
            <a:ext cx="2687982" cy="5618439"/>
          </a:xfrm>
          <a:prstGeom prst="rect">
            <a:avLst/>
          </a:prstGeom>
          <a:noFill/>
          <a:ln>
            <a:noFill/>
          </a:ln>
        </p:spPr>
      </p:pic>
      <p:pic>
        <p:nvPicPr>
          <p:cNvPr id="210" name="Google Shape;210;p8"/>
          <p:cNvPicPr preferRelativeResize="0"/>
          <p:nvPr/>
        </p:nvPicPr>
        <p:blipFill rotWithShape="1">
          <a:blip r:embed="rId5">
            <a:alphaModFix/>
          </a:blip>
          <a:srcRect b="0" l="11160" r="0" t="0"/>
          <a:stretch/>
        </p:blipFill>
        <p:spPr>
          <a:xfrm>
            <a:off x="5298562" y="832541"/>
            <a:ext cx="3044757" cy="5618439"/>
          </a:xfrm>
          <a:prstGeom prst="rect">
            <a:avLst/>
          </a:prstGeom>
          <a:noFill/>
          <a:ln>
            <a:noFill/>
          </a:ln>
        </p:spPr>
      </p:pic>
      <p:sp>
        <p:nvSpPr>
          <p:cNvPr id="211" name="Google Shape;211;p8"/>
          <p:cNvSpPr txBox="1"/>
          <p:nvPr/>
        </p:nvSpPr>
        <p:spPr>
          <a:xfrm>
            <a:off x="8019605" y="974724"/>
            <a:ext cx="3915623" cy="622350"/>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latin typeface="Calibri"/>
                <a:ea typeface="Calibri"/>
                <a:cs typeface="Calibri"/>
                <a:sym typeface="Calibri"/>
              </a:rPr>
              <a:t> </a:t>
            </a:r>
            <a:endParaRPr/>
          </a:p>
        </p:txBody>
      </p:sp>
      <p:sp>
        <p:nvSpPr>
          <p:cNvPr id="212" name="Google Shape;212;p8"/>
          <p:cNvSpPr txBox="1"/>
          <p:nvPr/>
        </p:nvSpPr>
        <p:spPr>
          <a:xfrm>
            <a:off x="8953385" y="1620202"/>
            <a:ext cx="18364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600">
                <a:solidFill>
                  <a:schemeClr val="dk1"/>
                </a:solidFill>
                <a:latin typeface="Calibri"/>
                <a:ea typeface="Calibri"/>
                <a:cs typeface="Calibri"/>
                <a:sym typeface="Calibri"/>
              </a:rPr>
              <a:t>Vector de inducción</a:t>
            </a:r>
            <a:endParaRPr sz="1600">
              <a:solidFill>
                <a:schemeClr val="dk1"/>
              </a:solidFill>
              <a:latin typeface="Calibri"/>
              <a:ea typeface="Calibri"/>
              <a:cs typeface="Calibri"/>
              <a:sym typeface="Calibri"/>
            </a:endParaRPr>
          </a:p>
        </p:txBody>
      </p:sp>
      <p:sp>
        <p:nvSpPr>
          <p:cNvPr id="213" name="Google Shape;213;p8"/>
          <p:cNvSpPr txBox="1"/>
          <p:nvPr/>
        </p:nvSpPr>
        <p:spPr>
          <a:xfrm>
            <a:off x="1601001" y="27318"/>
            <a:ext cx="106059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Calibri"/>
                <a:ea typeface="Calibri"/>
                <a:cs typeface="Calibri"/>
                <a:sym typeface="Calibri"/>
              </a:rPr>
              <a:t>Adquisición          </a:t>
            </a:r>
            <a:r>
              <a:rPr b="1" lang="es-MX" sz="1800">
                <a:solidFill>
                  <a:schemeClr val="dk1"/>
                </a:solidFill>
                <a:latin typeface="Calibri"/>
                <a:ea typeface="Calibri"/>
                <a:cs typeface="Calibri"/>
                <a:sym typeface="Calibri"/>
              </a:rPr>
              <a:t>Funciones de transferencia</a:t>
            </a:r>
            <a:r>
              <a:rPr lang="es-MX" sz="1800">
                <a:solidFill>
                  <a:schemeClr val="dk1"/>
                </a:solidFill>
                <a:latin typeface="Calibri"/>
                <a:ea typeface="Calibri"/>
                <a:cs typeface="Calibri"/>
                <a:sym typeface="Calibri"/>
              </a:rPr>
              <a:t>          Modelamiento          Errores y sensibilidad          Interpretación</a:t>
            </a:r>
            <a:endParaRPr sz="1800">
              <a:solidFill>
                <a:schemeClr val="dk1"/>
              </a:solidFill>
              <a:latin typeface="Calibri"/>
              <a:ea typeface="Calibri"/>
              <a:cs typeface="Calibri"/>
              <a:sym typeface="Calibri"/>
            </a:endParaRPr>
          </a:p>
        </p:txBody>
      </p:sp>
      <p:sp>
        <p:nvSpPr>
          <p:cNvPr id="214" name="Google Shape;214;p8"/>
          <p:cNvSpPr txBox="1"/>
          <p:nvPr/>
        </p:nvSpPr>
        <p:spPr>
          <a:xfrm>
            <a:off x="8079588" y="5584989"/>
            <a:ext cx="1747594" cy="298287"/>
          </a:xfrm>
          <a:prstGeom prst="rect">
            <a:avLst/>
          </a:prstGeom>
          <a:blipFill rotWithShape="1">
            <a:blip r:embed="rId7">
              <a:alphaModFix/>
            </a:blip>
            <a:stretch>
              <a:fillRect b="-18365" l="-2437" r="-34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2020-07-06T19:41:11Z</dcterms:created>
  <dc:creator>Felipe Reyes</dc:creator>
</cp:coreProperties>
</file>